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  <p:sldId id="270" r:id="rId22"/>
    <p:sldId id="271" r:id="rId23"/>
    <p:sldId id="272" r:id="rId24"/>
    <p:sldId id="273" r:id="rId25"/>
    <p:sldId id="274" r:id="rId26"/>
    <p:sldId id="275" r:id="rId27"/>
    <p:sldId id="276" r:id="rId28"/>
    <p:sldId id="277" r:id="rId29"/>
    <p:sldId id="278" r:id="rId30"/>
    <p:sldId id="279" r:id="rId31"/>
    <p:sldId id="280" r:id="rId32"/>
    <p:sldId id="281" r:id="rId33"/>
    <p:sldId id="282" r:id="rId34"/>
    <p:sldId id="283" r:id="rId35"/>
    <p:sldId id="284" r:id="rId36"/>
    <p:sldId id="285" r:id="rId37"/>
    <p:sldId id="286" r:id="rId38"/>
    <p:sldId id="287" r:id="rId39"/>
  </p:sldIdLst>
  <p:sldSz cx="12191695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notesMaster" Target="notesMasters/notesMaster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Relationship Id="rId21" Type="http://schemas.openxmlformats.org/officeDocument/2006/relationships/slide" Target="slides/slide14.xml"/><Relationship Id="rId22" Type="http://schemas.openxmlformats.org/officeDocument/2006/relationships/slide" Target="slides/slide15.xml"/><Relationship Id="rId23" Type="http://schemas.openxmlformats.org/officeDocument/2006/relationships/slide" Target="slides/slide16.xml"/><Relationship Id="rId24" Type="http://schemas.openxmlformats.org/officeDocument/2006/relationships/slide" Target="slides/slide17.xml"/><Relationship Id="rId25" Type="http://schemas.openxmlformats.org/officeDocument/2006/relationships/slide" Target="slides/slide18.xml"/><Relationship Id="rId26" Type="http://schemas.openxmlformats.org/officeDocument/2006/relationships/slide" Target="slides/slide19.xml"/><Relationship Id="rId27" Type="http://schemas.openxmlformats.org/officeDocument/2006/relationships/slide" Target="slides/slide20.xml"/><Relationship Id="rId28" Type="http://schemas.openxmlformats.org/officeDocument/2006/relationships/slide" Target="slides/slide21.xml"/><Relationship Id="rId29" Type="http://schemas.openxmlformats.org/officeDocument/2006/relationships/slide" Target="slides/slide22.xml"/><Relationship Id="rId30" Type="http://schemas.openxmlformats.org/officeDocument/2006/relationships/slide" Target="slides/slide23.xml"/><Relationship Id="rId31" Type="http://schemas.openxmlformats.org/officeDocument/2006/relationships/slide" Target="slides/slide24.xml"/><Relationship Id="rId32" Type="http://schemas.openxmlformats.org/officeDocument/2006/relationships/slide" Target="slides/slide25.xml"/><Relationship Id="rId33" Type="http://schemas.openxmlformats.org/officeDocument/2006/relationships/slide" Target="slides/slide26.xml"/><Relationship Id="rId34" Type="http://schemas.openxmlformats.org/officeDocument/2006/relationships/slide" Target="slides/slide27.xml"/><Relationship Id="rId35" Type="http://schemas.openxmlformats.org/officeDocument/2006/relationships/slide" Target="slides/slide28.xml"/><Relationship Id="rId36" Type="http://schemas.openxmlformats.org/officeDocument/2006/relationships/slide" Target="slides/slide29.xml"/><Relationship Id="rId37" Type="http://schemas.openxmlformats.org/officeDocument/2006/relationships/slide" Target="slides/slide30.xml"/><Relationship Id="rId38" Type="http://schemas.openxmlformats.org/officeDocument/2006/relationships/slide" Target="slides/slide31.xml"/><Relationship Id="rId39" Type="http://schemas.openxmlformats.org/officeDocument/2006/relationships/slide" Target="slides/slide32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9C1C7-3DCD-1040-A9CF-14679D8B5DDD}" type="datetimeFigureOut">
              <a:rPr lang="en-US" smtClean="0"/>
              <a:t>10/17/16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E49A5-4136-284D-997B-48E1D791AD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1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1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1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1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_rels/notesSlide2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_rels/notesSlide2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1.xml"/></Relationships>
</file>

<file path=ppt/notesSlides/_rels/notesSlide2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2.xml"/></Relationships>
</file>

<file path=ppt/notesSlides/_rels/notesSlide2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3.xml"/></Relationships>
</file>

<file path=ppt/notesSlides/_rels/notesSlide2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4.xml"/></Relationships>
</file>

<file path=ppt/notesSlides/_rels/notesSlide2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5.xml"/></Relationships>
</file>

<file path=ppt/notesSlides/_rels/notesSlide2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6.xml"/></Relationships>
</file>

<file path=ppt/notesSlides/_rels/notesSlide2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7.xml"/></Relationships>
</file>

<file path=ppt/notesSlides/_rels/notesSlide2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8.xml"/></Relationships>
</file>

<file path=ppt/notesSlides/_rels/notesSlide2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9.xml"/></Relationships>
</file>

<file path=ppt/notesSlides/_rels/notesSlide3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0.xml"/></Relationships>
</file>

<file path=ppt/notesSlides/_rels/notesSlide3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1.xml"/></Relationships>
</file>

<file path=ppt/notesSlides/_rels/notesSlide3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2.xml"/>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Приветствие. Тема — стилометрия реплик Stardew Valley. Сразу уточнить: автор один, задача — различить речевые маски персонажей, а не установить авторство. Три блока: корпус, методология, результаты.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Показать три блока и передать слово первому рассказчику. Подчеркнуть: сначала данные, затем методы, затем интерпретация.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Передать слово рассказчику 1. Блок отвечает на вопрос: что представляет собой выборка и можно ли ей доверять.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Объяснить: одна реплика — один объект. Показать четыре голоса: длинная речь Abigail, короткая детская реплика Jas, нечеловеческая вежливость Krobus, архаичный Wizard. Это иллюстрирует, что сигнал может быть в лексике, длине, пунктуации и синтаксисе.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Показать портреты. Подчеркнуть: один автор и общие сюжетные контексты — поэтому сходство голосов ожидаемо. Метаданные не подаются классификатору; они нужны только для интерпретации ошибок.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Диаграмма показывает дисбаланс. Сразу объяснить, почему accuracy не подходит: модель, всегда выбирающая Abigail, получит около 7% правильных ответов, но почти нулевую macro-F1 по остальным 33 классам.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Числа у подписей — медианная длина предложения в символах. Показать контраст Vincent/Jas и Sandy/Wizard. Сказать, что длина — законный признак, но её вклад нужно проверять отдельно, иначе модель будет различать не стиль, а «кто говорит длиннее».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Объяснить различие между шумом и стилем. Удалять пунктуацию или стоп-слова нельзя: это носители стиля. Ручная фильтрация — ограничение: она могла удалить как раз короткие характерные реплики. Отметить, что почти-дубликаты не пересекают классы, поэтому утечки через них нет.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Этот слайд — «паспорт» данных. Подчеркнуть: 2005 объектов и 34 класса — небольшая выборка; 15 реплик у Mister Qi дают очень широкий интервал. Поэтому дальше используем повторную перекрёстную проверку и доверительные интервалы.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Передать слово рассказчику 2. Блок объясняет, что именно подаётся модели и почему выбранным методам можно доверять.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Провести по схеме слева направо. Главная мысль: модель не «читает» реплику как человек, а считает частоты и комбинации признаков. Отдельно подчеркнуть, что все преобразования обучаются внутри блоков, иначе возникает утечка.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Не перечислять все 454 признака. Объяснить логику: закрытые классы слов и пунктуация — классическая стилометрия; n-граммы — морфология и синтаксис; LSA — сжатое представление. Отметить, что словарное богатство и читаемость помечены как предварительные из-за коротких текстов.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Объяснить SVD без формул: было много столбцов, стало несколько скрытых осей; это сжатие, а не «понимание». Вариант content может кодировать тему, поэтому его нельзя автоматически называть стилем. В конце блока результатов покажем контроль содержания.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Объяснить на пальцах: модель складывает голоса признаков с весами; softmax превращает их в вероятности. C — обратная сила штрафа: меньше C — проще модель. Отметить, что без балансировки редкие персонажи почти не находятся; это было видно в эксперименте.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Не углубляться в оптимизацию. Главное: SVM — линейная граница с зазором; деревья — нелинейные правила; ExtraTrees — случайные пороги; голосование усредняет вероятности. Дельта Барроуза — независимая классическая проверка, а не ещё одна нейросеть.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Объяснить, почему нельзя настраивать на тесте. Привести аналогию: если подсматривать ответы, оценка будет завышена. Перестановка меток — контроль: если модель на случайных метках даёт 0,027, пайплайн не течёт.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Главный методический слайд: объяснить, что accuracy при 34 классах может вводить в заблуждение. Пример Dummy: 6,9% accuracy, но почти нулевая macro-F1. Поэтому все выводы — по macro-F1, а per-class F1 показывает, кого именно модель не находит.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Передать слово рассказчику 3. Здесь важно не только назвать число, но и объяснить, что оно означает и чего оно не означает.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Назвать числа и сразу масштаб: 0,30 при 34 классах — это примерно в 10 раз выше случайного. Не говорить «низкая точность» без сравнения с 0,029. Оговорить, что 0,333 на отложенной выборке — одно разбиение и широкий интервал.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Показать, что качество растёт не от «магии модели», а от добавления лексических и символьных признаков. Отметить: функциональные слова и POS- LSA сами по себе дают только 0,06–0,07.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Это ключевой слайд для честной интерпретации. Содержательные слова заменили на CONTENT, оставив служебные слова, POS и пунктуацию. Качество упало с 0,248 до 0,113. Значит, нельзя утверждать, что модель выучила «чистый идиолект»: она во многом различает, о чём персонаж говорит.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Объяснить матрицу на маленьком примере. Сказать: полная матрица 34×34 на доске превращается в кашу; поэтому используем три уровня: top-12 матрица, top-18 пар, полная матрица в раздатке. Это методически честно и читаемо.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Провести по строкам: Abigail, Alex, Sebastian. Обратить внимание на столбец «прочие»: он большой, потому что 22 класса не поместились. Это не «мусор», а важная часть ошибок. Сказать, что диагональ далеко не 100%, но и не 0.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Показать, что ошибки не случайны: они концентрируются в одном круге персонажей. Это ожидаемо: один автор, общие темы, сходная эмоциональная окраска, короткие реплики. Это не доказательство «автор не старался», а наоборот — свидетельство близких речевых масок внутри группы.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Объяснить «класс-аттрактор»: модель чаще выбирает Alex и Abigail, потому что их признаки часто встречаются и они похожи на многих. Редкие персонажи проигрывают. Простая коррекция приоров не помогла; нужны более тонкие правила или больше данных.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Показать, что качество по персонажам неоднородно. Evelyn/Willy/Pierre различаются лучше; Kent/Mister Qi/Penny — хуже. Это связано и с числом реплик, и с их речевой функцией. Не делать вывод, что персонаж «плохой»: у редких классов просто мало данных.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Ответить на вопрос «почему одни и те же персонажи путаются»: один автор, общие темы, сходный возраст/роль, короткие реплики, дисбаланс. Подчеркнуть: мы не делаем психологических выводов о персонажах; мы объясняем статистику ошибок.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Здесь важно поправить исходную формулировку. Нельзя говорить «низкие оценки хорошие, потому что автор не старался». Корректно: оценки выше случайного уровня, но умеренные; это свидетельствует о частичной различимости голосов. Один автор — значит, различия созданы намеренно, а не разными авторами. Низкие абсолютные значения — следствие трудности задачи, а не приговор стилю.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Перечислить ограничения честно. Главное: нельзя переносить выводы на другие игры/авторов без внешней проверки. И нельзя называть результат «чистым стилем», пока не отделена тема.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Сформулировать выводы без переубеждения аудитории. Главное: не «мы всё доказали», а «мы получили устойчивый выше случайного уровня сигнал; основной вклад — лексика/тема; для стиля нужны дальнейшие проверки».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Этот слайд можно не показывать, а раздать. Если показывать, не читать все клетки: показать диагональ и несколько тёмных пятен.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Финальный слайд с мемом. Поблагодарить, перейти к вопросам. Курица спрятана слева внизу — пасхалка.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g"/><Relationship Id="rId3" Type="http://schemas.openxmlformats.org/officeDocument/2006/relationships/image" Target="../media/image2.jpg"/><Relationship Id="rId4" Type="http://schemas.openxmlformats.org/officeDocument/2006/relationships/image" Target="../media/image3.png"/><Relationship Id="rId5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g"/><Relationship Id="rId3" Type="http://schemas.openxmlformats.org/officeDocument/2006/relationships/image" Target="../media/image3.png"/><Relationship Id="rId4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g"/><Relationship Id="rId3" Type="http://schemas.openxmlformats.org/officeDocument/2006/relationships/image" Target="../media/image3.png"/><Relationship Id="rId4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g"/><Relationship Id="rId3" Type="http://schemas.openxmlformats.org/officeDocument/2006/relationships/image" Target="../media/image3.png"/><Relationship Id="rId4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g"/><Relationship Id="rId3" Type="http://schemas.openxmlformats.org/officeDocument/2006/relationships/image" Target="../media/image3.png"/><Relationship Id="rId4" Type="http://schemas.openxmlformats.org/officeDocument/2006/relationships/image" Target="../media/image4.png"/><Relationship Id="rId5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g"/><Relationship Id="rId3" Type="http://schemas.openxmlformats.org/officeDocument/2006/relationships/image" Target="../media/image3.png"/><Relationship Id="rId4" Type="http://schemas.openxmlformats.org/officeDocument/2006/relationships/image" Target="../media/image5.png"/><Relationship Id="rId5" Type="http://schemas.openxmlformats.org/officeDocument/2006/relationships/notesSlide" Target="../notesSlides/notesSlide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g"/><Relationship Id="rId3" Type="http://schemas.openxmlformats.org/officeDocument/2006/relationships/image" Target="../media/image3.png"/><Relationship Id="rId4" Type="http://schemas.openxmlformats.org/officeDocument/2006/relationships/image" Target="../media/image6.png"/><Relationship Id="rId5" Type="http://schemas.openxmlformats.org/officeDocument/2006/relationships/notesSlide" Target="../notesSlides/notesSlide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g"/><Relationship Id="rId3" Type="http://schemas.openxmlformats.org/officeDocument/2006/relationships/image" Target="../media/image3.png"/><Relationship Id="rId4" Type="http://schemas.openxmlformats.org/officeDocument/2006/relationships/notesSlide" Target="../notesSlides/notesSlide8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g"/><Relationship Id="rId3" Type="http://schemas.openxmlformats.org/officeDocument/2006/relationships/image" Target="../media/image3.png"/><Relationship Id="rId4" Type="http://schemas.openxmlformats.org/officeDocument/2006/relationships/notesSlide" Target="../notesSlides/notesSlide9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g"/><Relationship Id="rId3" Type="http://schemas.openxmlformats.org/officeDocument/2006/relationships/image" Target="../media/image3.png"/><Relationship Id="rId4" Type="http://schemas.openxmlformats.org/officeDocument/2006/relationships/notesSlide" Target="../notesSlides/notesSlide10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g"/><Relationship Id="rId3" Type="http://schemas.openxmlformats.org/officeDocument/2006/relationships/image" Target="../media/image3.png"/><Relationship Id="rId4" Type="http://schemas.openxmlformats.org/officeDocument/2006/relationships/notesSlide" Target="../notesSlides/notesSlide11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g"/><Relationship Id="rId3" Type="http://schemas.openxmlformats.org/officeDocument/2006/relationships/image" Target="../media/image3.png"/><Relationship Id="rId4" Type="http://schemas.openxmlformats.org/officeDocument/2006/relationships/notesSlide" Target="../notesSlides/notesSlide12.xml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g"/><Relationship Id="rId3" Type="http://schemas.openxmlformats.org/officeDocument/2006/relationships/image" Target="../media/image3.png"/><Relationship Id="rId4" Type="http://schemas.openxmlformats.org/officeDocument/2006/relationships/notesSlide" Target="../notesSlides/notesSlide13.xml"/></Relationships>
</file>

<file path=ppt/slides/_rels/slide1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g"/><Relationship Id="rId3" Type="http://schemas.openxmlformats.org/officeDocument/2006/relationships/image" Target="../media/image3.png"/><Relationship Id="rId4" Type="http://schemas.openxmlformats.org/officeDocument/2006/relationships/notesSlide" Target="../notesSlides/notesSlide14.xml"/></Relationships>
</file>

<file path=ppt/slides/_rels/slide1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g"/><Relationship Id="rId3" Type="http://schemas.openxmlformats.org/officeDocument/2006/relationships/image" Target="../media/image3.png"/><Relationship Id="rId4" Type="http://schemas.openxmlformats.org/officeDocument/2006/relationships/notesSlide" Target="../notesSlides/notesSlide15.xml"/></Relationships>
</file>

<file path=ppt/slides/_rels/slide1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g"/><Relationship Id="rId3" Type="http://schemas.openxmlformats.org/officeDocument/2006/relationships/image" Target="../media/image3.png"/><Relationship Id="rId4" Type="http://schemas.openxmlformats.org/officeDocument/2006/relationships/notesSlide" Target="../notesSlides/notesSlide16.xml"/></Relationships>
</file>

<file path=ppt/slides/_rels/slide1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g"/><Relationship Id="rId3" Type="http://schemas.openxmlformats.org/officeDocument/2006/relationships/image" Target="../media/image3.png"/><Relationship Id="rId4" Type="http://schemas.openxmlformats.org/officeDocument/2006/relationships/notesSlide" Target="../notesSlides/notesSlide17.xml"/></Relationships>
</file>

<file path=ppt/slides/_rels/slide1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g"/><Relationship Id="rId3" Type="http://schemas.openxmlformats.org/officeDocument/2006/relationships/image" Target="../media/image3.png"/><Relationship Id="rId4" Type="http://schemas.openxmlformats.org/officeDocument/2006/relationships/notesSlide" Target="../notesSlides/notesSlide18.xml"/></Relationships>
</file>

<file path=ppt/slides/_rels/slide1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g"/><Relationship Id="rId3" Type="http://schemas.openxmlformats.org/officeDocument/2006/relationships/image" Target="../media/image3.png"/><Relationship Id="rId4" Type="http://schemas.openxmlformats.org/officeDocument/2006/relationships/image" Target="../media/image7.png"/><Relationship Id="rId5" Type="http://schemas.openxmlformats.org/officeDocument/2006/relationships/notesSlide" Target="../notesSlides/notesSlide19.xml"/></Relationships>
</file>

<file path=ppt/slides/_rels/slide2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g"/><Relationship Id="rId3" Type="http://schemas.openxmlformats.org/officeDocument/2006/relationships/image" Target="../media/image3.png"/><Relationship Id="rId4" Type="http://schemas.openxmlformats.org/officeDocument/2006/relationships/image" Target="../media/image8.png"/><Relationship Id="rId5" Type="http://schemas.openxmlformats.org/officeDocument/2006/relationships/notesSlide" Target="../notesSlides/notesSlide20.xml"/></Relationships>
</file>

<file path=ppt/slides/_rels/slide2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g"/><Relationship Id="rId3" Type="http://schemas.openxmlformats.org/officeDocument/2006/relationships/image" Target="../media/image3.png"/><Relationship Id="rId4" Type="http://schemas.openxmlformats.org/officeDocument/2006/relationships/image" Target="../media/image9.png"/><Relationship Id="rId5" Type="http://schemas.openxmlformats.org/officeDocument/2006/relationships/notesSlide" Target="../notesSlides/notesSlide21.xml"/></Relationships>
</file>

<file path=ppt/slides/_rels/slide2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g"/><Relationship Id="rId3" Type="http://schemas.openxmlformats.org/officeDocument/2006/relationships/image" Target="../media/image3.png"/><Relationship Id="rId4" Type="http://schemas.openxmlformats.org/officeDocument/2006/relationships/notesSlide" Target="../notesSlides/notesSlide22.xml"/></Relationships>
</file>

<file path=ppt/slides/_rels/slide2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g"/><Relationship Id="rId3" Type="http://schemas.openxmlformats.org/officeDocument/2006/relationships/image" Target="../media/image3.png"/><Relationship Id="rId4" Type="http://schemas.openxmlformats.org/officeDocument/2006/relationships/image" Target="../media/image10.png"/><Relationship Id="rId5" Type="http://schemas.openxmlformats.org/officeDocument/2006/relationships/notesSlide" Target="../notesSlides/notesSlide23.xml"/></Relationships>
</file>

<file path=ppt/slides/_rels/slide2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g"/><Relationship Id="rId3" Type="http://schemas.openxmlformats.org/officeDocument/2006/relationships/image" Target="../media/image3.png"/><Relationship Id="rId4" Type="http://schemas.openxmlformats.org/officeDocument/2006/relationships/image" Target="../media/image11.png"/><Relationship Id="rId5" Type="http://schemas.openxmlformats.org/officeDocument/2006/relationships/notesSlide" Target="../notesSlides/notesSlide24.xml"/></Relationships>
</file>

<file path=ppt/slides/_rels/slide2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g"/><Relationship Id="rId3" Type="http://schemas.openxmlformats.org/officeDocument/2006/relationships/image" Target="../media/image3.png"/><Relationship Id="rId4" Type="http://schemas.openxmlformats.org/officeDocument/2006/relationships/image" Target="../media/image12.png"/><Relationship Id="rId5" Type="http://schemas.openxmlformats.org/officeDocument/2006/relationships/notesSlide" Target="../notesSlides/notesSlide25.xml"/></Relationships>
</file>

<file path=ppt/slides/_rels/slide2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g"/><Relationship Id="rId3" Type="http://schemas.openxmlformats.org/officeDocument/2006/relationships/image" Target="../media/image3.png"/><Relationship Id="rId4" Type="http://schemas.openxmlformats.org/officeDocument/2006/relationships/image" Target="../media/image13.png"/><Relationship Id="rId5" Type="http://schemas.openxmlformats.org/officeDocument/2006/relationships/notesSlide" Target="../notesSlides/notesSlide26.xml"/></Relationships>
</file>

<file path=ppt/slides/_rels/slide2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g"/><Relationship Id="rId3" Type="http://schemas.openxmlformats.org/officeDocument/2006/relationships/image" Target="../media/image3.png"/><Relationship Id="rId4" Type="http://schemas.openxmlformats.org/officeDocument/2006/relationships/notesSlide" Target="../notesSlides/notesSlide27.xml"/></Relationships>
</file>

<file path=ppt/slides/_rels/slide2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g"/><Relationship Id="rId3" Type="http://schemas.openxmlformats.org/officeDocument/2006/relationships/image" Target="../media/image3.png"/><Relationship Id="rId4" Type="http://schemas.openxmlformats.org/officeDocument/2006/relationships/notesSlide" Target="../notesSlides/notesSlide28.xml"/></Relationships>
</file>

<file path=ppt/slides/_rels/slide2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g"/><Relationship Id="rId3" Type="http://schemas.openxmlformats.org/officeDocument/2006/relationships/image" Target="../media/image3.png"/><Relationship Id="rId4" Type="http://schemas.openxmlformats.org/officeDocument/2006/relationships/notesSlide" Target="../notesSlides/notesSlide29.xml"/></Relationships>
</file>

<file path=ppt/slides/_rels/slide3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g"/><Relationship Id="rId3" Type="http://schemas.openxmlformats.org/officeDocument/2006/relationships/image" Target="../media/image3.png"/><Relationship Id="rId4" Type="http://schemas.openxmlformats.org/officeDocument/2006/relationships/notesSlide" Target="../notesSlides/notesSlide30.xml"/></Relationships>
</file>

<file path=ppt/slides/_rels/slide3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g"/><Relationship Id="rId3" Type="http://schemas.openxmlformats.org/officeDocument/2006/relationships/image" Target="../media/image3.png"/><Relationship Id="rId4" Type="http://schemas.openxmlformats.org/officeDocument/2006/relationships/image" Target="../media/image14.png"/><Relationship Id="rId5" Type="http://schemas.openxmlformats.org/officeDocument/2006/relationships/notesSlide" Target="../notesSlides/notesSlide31.xml"/></Relationships>
</file>

<file path=ppt/slides/_rels/slide3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g"/><Relationship Id="rId3" Type="http://schemas.openxmlformats.org/officeDocument/2006/relationships/image" Target="../media/image15.png"/><Relationship Id="rId4" Type="http://schemas.openxmlformats.org/officeDocument/2006/relationships/image" Target="../media/image3.png"/><Relationship Id="rId5" Type="http://schemas.openxmlformats.org/officeDocument/2006/relationships/notesSlide" Target="../notesSlides/notesSlide32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backgroun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Rounded Rectangle 2"/>
          <p:cNvSpPr/>
          <p:nvPr/>
        </p:nvSpPr>
        <p:spPr>
          <a:xfrm>
            <a:off x="502920" y="1051560"/>
            <a:ext cx="5623560" cy="3886200"/>
          </a:xfrm>
          <a:prstGeom prst="roundRect">
            <a:avLst>
              <a:gd name="adj" fmla="val 6000"/>
            </a:avLst>
          </a:prstGeom>
          <a:solidFill>
            <a:srgbClr val="F8F1DC"/>
          </a:solidFill>
          <a:ln w="13970">
            <a:solidFill>
              <a:srgbClr val="B59E6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4" name="Picture 3" descr="titl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0080" y="1439560"/>
            <a:ext cx="5349240" cy="3064479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6355080" y="1051560"/>
            <a:ext cx="5349240" cy="4983480"/>
          </a:xfrm>
          <a:prstGeom prst="roundRect">
            <a:avLst>
              <a:gd name="adj" fmla="val 6000"/>
            </a:avLst>
          </a:prstGeom>
          <a:solidFill>
            <a:srgbClr val="F8F1DC"/>
          </a:solidFill>
          <a:ln w="13970">
            <a:solidFill>
              <a:srgbClr val="B59E6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6583680" y="1325880"/>
            <a:ext cx="4846320" cy="320040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l"/>
            <a:r>
              <a:rPr sz="1300" b="0">
                <a:solidFill>
                  <a:srgbClr val="7E502A"/>
                </a:solidFill>
                <a:latin typeface="Arial"/>
              </a:rPr>
              <a:t>Лабораторная работа по анализу текстов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583680" y="1737360"/>
            <a:ext cx="4846320" cy="1417320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l"/>
            <a:r>
              <a:rPr sz="3200" b="1">
                <a:solidFill>
                  <a:srgbClr val="1C3F2F"/>
                </a:solidFill>
                <a:latin typeface="Arial"/>
              </a:rPr>
              <a:t>Можно ли различить голоса персонажей?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583680" y="3154680"/>
            <a:ext cx="4800600" cy="1280160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l"/>
            <a:r>
              <a:rPr sz="1800" b="0">
                <a:solidFill>
                  <a:srgbClr val="1E2D21"/>
                </a:solidFill>
                <a:latin typeface="Arial"/>
              </a:rPr>
              <a:t>Стилометрическая классификация 34 персонажей Stardew Valley по 2005 репликам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583680" y="4480560"/>
            <a:ext cx="4846320" cy="548640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l"/>
            <a:r>
              <a:rPr sz="1600" b="1">
                <a:solidFill>
                  <a:srgbClr val="A6372B"/>
                </a:solidFill>
                <a:latin typeface="Arial"/>
              </a:rPr>
              <a:t>Три блока · три рассказчика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583680" y="4828032"/>
            <a:ext cx="4846320" cy="411480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l"/>
            <a:r>
              <a:rPr sz="1500" b="0">
                <a:solidFill>
                  <a:srgbClr val="7E502A"/>
                </a:solidFill>
                <a:latin typeface="Arial"/>
              </a:rPr>
              <a:t>Корпус → методология → результаты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502920" y="5257800"/>
            <a:ext cx="11201400" cy="731520"/>
          </a:xfrm>
          <a:prstGeom prst="roundRect">
            <a:avLst>
              <a:gd name="adj" fmla="val 6000"/>
            </a:avLst>
          </a:prstGeom>
          <a:solidFill>
            <a:srgbClr val="FFFCF0"/>
          </a:solidFill>
          <a:ln w="13970">
            <a:solidFill>
              <a:srgbClr val="B59E6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685800" y="5394960"/>
            <a:ext cx="10881360" cy="411480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ctr"/>
            <a:r>
              <a:rPr sz="1400" b="0">
                <a:solidFill>
                  <a:srgbClr val="1E2D21"/>
                </a:solidFill>
                <a:latin typeface="Arial"/>
              </a:rPr>
              <a:t>2005 реплик  ·  34 персонажа  ·  один автор  ·  5-блочная перекрёстная проверка</a:t>
            </a:r>
          </a:p>
        </p:txBody>
      </p:sp>
      <p:pic>
        <p:nvPicPr>
          <p:cNvPr id="13" name="Picture 12" descr="chicken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841480" y="6510528"/>
            <a:ext cx="237744" cy="237744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backgroun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Rounded Rectangle 2"/>
          <p:cNvSpPr/>
          <p:nvPr/>
        </p:nvSpPr>
        <p:spPr>
          <a:xfrm>
            <a:off x="384048" y="256032"/>
            <a:ext cx="11420856" cy="786384"/>
          </a:xfrm>
          <a:prstGeom prst="roundRect">
            <a:avLst>
              <a:gd name="adj" fmla="val 6000"/>
            </a:avLst>
          </a:prstGeom>
          <a:solidFill>
            <a:srgbClr val="F8F1DC"/>
          </a:solidFill>
          <a:ln w="13970">
            <a:solidFill>
              <a:srgbClr val="B59E6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530352" y="310896"/>
            <a:ext cx="9326880" cy="411480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l"/>
            <a:r>
              <a:rPr sz="2500" b="1">
                <a:solidFill>
                  <a:srgbClr val="1C3F2F"/>
                </a:solidFill>
                <a:latin typeface="Arial"/>
              </a:rPr>
              <a:t>Структура доклада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44000" y="384048"/>
            <a:ext cx="2423160" cy="320040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r"/>
            <a:r>
              <a:rPr sz="1300" b="0">
                <a:solidFill>
                  <a:srgbClr val="7E502A"/>
                </a:solidFill>
                <a:latin typeface="Arial"/>
              </a:rPr>
              <a:t>Введение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11480" y="6510528"/>
            <a:ext cx="7132320" cy="219456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l"/>
            <a:r>
              <a:rPr sz="1000" b="0">
                <a:solidFill>
                  <a:srgbClr val="1E2D21"/>
                </a:solidFill>
                <a:latin typeface="Arial"/>
              </a:rPr>
              <a:t>Введение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109960" y="6510528"/>
            <a:ext cx="502920" cy="219456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r"/>
            <a:r>
              <a:rPr sz="1000" b="0">
                <a:solidFill>
                  <a:srgbClr val="1E2D21"/>
                </a:solidFill>
                <a:latin typeface="Arial"/>
              </a:rPr>
              <a:t>2</a:t>
            </a:r>
          </a:p>
        </p:txBody>
      </p:sp>
      <p:pic>
        <p:nvPicPr>
          <p:cNvPr id="8" name="Picture 7" descr="chicken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50624" y="6510528"/>
            <a:ext cx="219456" cy="219456"/>
          </a:xfrm>
          <a:prstGeom prst="rect">
            <a:avLst/>
          </a:prstGeom>
        </p:spPr>
      </p:pic>
      <p:sp>
        <p:nvSpPr>
          <p:cNvPr id="9" name="Rounded Rectangle 8"/>
          <p:cNvSpPr/>
          <p:nvPr/>
        </p:nvSpPr>
        <p:spPr>
          <a:xfrm>
            <a:off x="411480" y="1371600"/>
            <a:ext cx="3657600" cy="4709160"/>
          </a:xfrm>
          <a:prstGeom prst="roundRect">
            <a:avLst>
              <a:gd name="adj" fmla="val 6000"/>
            </a:avLst>
          </a:prstGeom>
          <a:solidFill>
            <a:srgbClr val="F8F1DC"/>
          </a:solidFill>
          <a:ln w="13970">
            <a:solidFill>
              <a:srgbClr val="B59E6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640080" y="1554480"/>
            <a:ext cx="822960" cy="457200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l"/>
            <a:r>
              <a:rPr sz="3000" b="1">
                <a:solidFill>
                  <a:srgbClr val="CC9933"/>
                </a:solidFill>
                <a:latin typeface="Arial"/>
              </a:rPr>
              <a:t>01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40080" y="2103120"/>
            <a:ext cx="3200400" cy="457200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l"/>
            <a:r>
              <a:rPr sz="2400" b="1">
                <a:solidFill>
                  <a:srgbClr val="1C3F2F"/>
                </a:solidFill>
                <a:latin typeface="Arial"/>
              </a:rPr>
              <a:t>Корпус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40080" y="2651760"/>
            <a:ext cx="3200400" cy="320040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l"/>
            <a:r>
              <a:rPr sz="1300" b="0">
                <a:solidFill>
                  <a:srgbClr val="A6372B"/>
                </a:solidFill>
                <a:latin typeface="Arial"/>
              </a:rPr>
              <a:t>Рассказчик 1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40080" y="3154680"/>
            <a:ext cx="3200400" cy="2468880"/>
          </a:xfrm>
          <a:prstGeom prst="rect">
            <a:avLst/>
          </a:prstGeom>
          <a:noFill/>
        </p:spPr>
        <p:txBody>
          <a:bodyPr wrap="square" lIns="73152" rIns="73152" tIns="36576">
            <a:spAutoFit/>
          </a:bodyPr>
          <a:lstStyle/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400">
                <a:solidFill>
                  <a:srgbClr val="1E2D21"/>
                </a:solidFill>
                <a:latin typeface="Arial"/>
              </a:rPr>
              <a:t>• 2005 реплик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400">
                <a:solidFill>
                  <a:srgbClr val="1E2D21"/>
                </a:solidFill>
                <a:latin typeface="Arial"/>
              </a:rPr>
              <a:t>• 34 персонажа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400">
                <a:solidFill>
                  <a:srgbClr val="1E2D21"/>
                </a:solidFill>
                <a:latin typeface="Arial"/>
              </a:rPr>
              <a:t>• сбор, очистка, разметка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400">
                <a:solidFill>
                  <a:srgbClr val="1E2D21"/>
                </a:solidFill>
                <a:latin typeface="Arial"/>
              </a:rPr>
              <a:t>• ограничения данных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4315968" y="1371600"/>
            <a:ext cx="3657600" cy="4709160"/>
          </a:xfrm>
          <a:prstGeom prst="roundRect">
            <a:avLst>
              <a:gd name="adj" fmla="val 6000"/>
            </a:avLst>
          </a:prstGeom>
          <a:solidFill>
            <a:srgbClr val="F8F1DC"/>
          </a:solidFill>
          <a:ln w="13970">
            <a:solidFill>
              <a:srgbClr val="B59E6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4544568" y="1554480"/>
            <a:ext cx="822960" cy="457200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l"/>
            <a:r>
              <a:rPr sz="3000" b="1">
                <a:solidFill>
                  <a:srgbClr val="CC9933"/>
                </a:solidFill>
                <a:latin typeface="Arial"/>
              </a:rPr>
              <a:t>02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544568" y="2103120"/>
            <a:ext cx="3200400" cy="457200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l"/>
            <a:r>
              <a:rPr sz="2400" b="1">
                <a:solidFill>
                  <a:srgbClr val="1C3F2F"/>
                </a:solidFill>
                <a:latin typeface="Arial"/>
              </a:rPr>
              <a:t>Методология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544568" y="2651760"/>
            <a:ext cx="3200400" cy="320040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l"/>
            <a:r>
              <a:rPr sz="1300" b="0">
                <a:solidFill>
                  <a:srgbClr val="A6372B"/>
                </a:solidFill>
                <a:latin typeface="Arial"/>
              </a:rPr>
              <a:t>Рассказчик 2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544568" y="3154680"/>
            <a:ext cx="3200400" cy="2468880"/>
          </a:xfrm>
          <a:prstGeom prst="rect">
            <a:avLst/>
          </a:prstGeom>
          <a:noFill/>
        </p:spPr>
        <p:txBody>
          <a:bodyPr wrap="square" lIns="73152" rIns="73152" tIns="36576">
            <a:spAutoFit/>
          </a:bodyPr>
          <a:lstStyle/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400">
                <a:solidFill>
                  <a:srgbClr val="1E2D21"/>
                </a:solidFill>
                <a:latin typeface="Arial"/>
              </a:rPr>
              <a:t>• признаки и LSA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400">
                <a:solidFill>
                  <a:srgbClr val="1E2D21"/>
                </a:solidFill>
                <a:latin typeface="Arial"/>
              </a:rPr>
              <a:t>• классификаторы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400">
                <a:solidFill>
                  <a:srgbClr val="1E2D21"/>
                </a:solidFill>
                <a:latin typeface="Arial"/>
              </a:rPr>
              <a:t>• перекрёстная проверка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400">
                <a:solidFill>
                  <a:srgbClr val="1E2D21"/>
                </a:solidFill>
                <a:latin typeface="Arial"/>
              </a:rPr>
              <a:t>• метрики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8220455" y="1371600"/>
            <a:ext cx="3657600" cy="4709160"/>
          </a:xfrm>
          <a:prstGeom prst="roundRect">
            <a:avLst>
              <a:gd name="adj" fmla="val 6000"/>
            </a:avLst>
          </a:prstGeom>
          <a:solidFill>
            <a:srgbClr val="F8F1DC"/>
          </a:solidFill>
          <a:ln w="13970">
            <a:solidFill>
              <a:srgbClr val="B59E6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0" name="TextBox 19"/>
          <p:cNvSpPr txBox="1"/>
          <p:nvPr/>
        </p:nvSpPr>
        <p:spPr>
          <a:xfrm>
            <a:off x="8449055" y="1554480"/>
            <a:ext cx="822960" cy="457200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l"/>
            <a:r>
              <a:rPr sz="3000" b="1">
                <a:solidFill>
                  <a:srgbClr val="CC9933"/>
                </a:solidFill>
                <a:latin typeface="Arial"/>
              </a:rPr>
              <a:t>03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8449055" y="2103120"/>
            <a:ext cx="3200400" cy="457200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l"/>
            <a:r>
              <a:rPr sz="2400" b="1">
                <a:solidFill>
                  <a:srgbClr val="1C3F2F"/>
                </a:solidFill>
                <a:latin typeface="Arial"/>
              </a:rPr>
              <a:t>Результаты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449055" y="2651760"/>
            <a:ext cx="3200400" cy="320040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l"/>
            <a:r>
              <a:rPr sz="1300" b="0">
                <a:solidFill>
                  <a:srgbClr val="A6372B"/>
                </a:solidFill>
                <a:latin typeface="Arial"/>
              </a:rPr>
              <a:t>Рассказчик 3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8449055" y="3154680"/>
            <a:ext cx="3200400" cy="2468880"/>
          </a:xfrm>
          <a:prstGeom prst="rect">
            <a:avLst/>
          </a:prstGeom>
          <a:noFill/>
        </p:spPr>
        <p:txBody>
          <a:bodyPr wrap="square" lIns="73152" rIns="73152" tIns="36576">
            <a:spAutoFit/>
          </a:bodyPr>
          <a:lstStyle/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400">
                <a:solidFill>
                  <a:srgbClr val="1E2D21"/>
                </a:solidFill>
                <a:latin typeface="Arial"/>
              </a:rPr>
              <a:t>• лучшие модели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400">
                <a:solidFill>
                  <a:srgbClr val="1E2D21"/>
                </a:solidFill>
                <a:latin typeface="Arial"/>
              </a:rPr>
              <a:t>• матрицы ошибок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400">
                <a:solidFill>
                  <a:srgbClr val="1E2D21"/>
                </a:solidFill>
                <a:latin typeface="Arial"/>
              </a:rPr>
              <a:t>• кого путает модель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400">
                <a:solidFill>
                  <a:srgbClr val="1E2D21"/>
                </a:solidFill>
                <a:latin typeface="Arial"/>
              </a:rPr>
              <a:t>• выводы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backgroun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Rounded Rectangle 2"/>
          <p:cNvSpPr/>
          <p:nvPr/>
        </p:nvSpPr>
        <p:spPr>
          <a:xfrm>
            <a:off x="594360" y="822960"/>
            <a:ext cx="10972800" cy="5120640"/>
          </a:xfrm>
          <a:prstGeom prst="roundRect">
            <a:avLst>
              <a:gd name="adj" fmla="val 6000"/>
            </a:avLst>
          </a:prstGeom>
          <a:solidFill>
            <a:srgbClr val="F8F1DC"/>
          </a:solidFill>
          <a:ln w="13970">
            <a:solidFill>
              <a:srgbClr val="B59E6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868680" y="1051560"/>
            <a:ext cx="2377440" cy="914400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l"/>
            <a:r>
              <a:rPr sz="2200" b="1">
                <a:solidFill>
                  <a:srgbClr val="CC9933"/>
                </a:solidFill>
                <a:latin typeface="Arial"/>
              </a:rPr>
              <a:t>Блок 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68680" y="1874519"/>
            <a:ext cx="10241280" cy="822960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l"/>
            <a:r>
              <a:rPr sz="3800" b="1">
                <a:solidFill>
                  <a:srgbClr val="1C3F2F"/>
                </a:solidFill>
                <a:latin typeface="Arial"/>
              </a:rPr>
              <a:t>Корпус: как собрали и разметили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68680" y="2788920"/>
            <a:ext cx="10058400" cy="548640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l"/>
            <a:r>
              <a:rPr sz="2000" b="0">
                <a:solidFill>
                  <a:srgbClr val="7E502A"/>
                </a:solidFill>
                <a:latin typeface="Arial"/>
              </a:rPr>
              <a:t>Что именно мы классифицируем и почему это сложная задача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68680" y="3566160"/>
            <a:ext cx="10058400" cy="1737360"/>
          </a:xfrm>
          <a:prstGeom prst="rect">
            <a:avLst/>
          </a:prstGeom>
          <a:noFill/>
        </p:spPr>
        <p:txBody>
          <a:bodyPr wrap="square" lIns="73152" rIns="73152" tIns="36576">
            <a:spAutoFit/>
          </a:bodyPr>
          <a:lstStyle/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700">
                <a:solidFill>
                  <a:srgbClr val="1E2D21"/>
                </a:solidFill>
                <a:latin typeface="Arial"/>
              </a:rPr>
              <a:t>• Откуда данные и какова единица анализа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700">
                <a:solidFill>
                  <a:srgbClr val="1E2D21"/>
                </a:solidFill>
                <a:latin typeface="Arial"/>
              </a:rPr>
              <a:t>• Кто в корпусе и как распределены реплики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700">
                <a:solidFill>
                  <a:srgbClr val="1E2D21"/>
                </a:solidFill>
                <a:latin typeface="Arial"/>
              </a:rPr>
              <a:t>• Длина реплик и очистка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700">
                <a:solidFill>
                  <a:srgbClr val="1E2D21"/>
                </a:solidFill>
                <a:latin typeface="Arial"/>
              </a:rPr>
              <a:t>• Паспорт корпуса и ограничения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68680" y="5394960"/>
            <a:ext cx="6400800" cy="320040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l"/>
            <a:r>
              <a:rPr sz="1500" b="1">
                <a:solidFill>
                  <a:srgbClr val="A6372B"/>
                </a:solidFill>
                <a:latin typeface="Arial"/>
              </a:rPr>
              <a:t>Рассказчик 1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11480" y="6510528"/>
            <a:ext cx="7132320" cy="219456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l"/>
            <a:r>
              <a:rPr sz="1000" b="0">
                <a:solidFill>
                  <a:srgbClr val="1E2D21"/>
                </a:solidFill>
                <a:latin typeface="Arial"/>
              </a:rPr>
              <a:t>Блок 1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1109960" y="6510528"/>
            <a:ext cx="502920" cy="219456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r"/>
            <a:r>
              <a:rPr sz="1000" b="0">
                <a:solidFill>
                  <a:srgbClr val="1E2D21"/>
                </a:solidFill>
                <a:latin typeface="Arial"/>
              </a:rPr>
              <a:t>3</a:t>
            </a:r>
          </a:p>
        </p:txBody>
      </p:sp>
      <p:pic>
        <p:nvPicPr>
          <p:cNvPr id="11" name="Picture 10" descr="chicken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50624" y="6510528"/>
            <a:ext cx="219456" cy="219456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backgroun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Rounded Rectangle 2"/>
          <p:cNvSpPr/>
          <p:nvPr/>
        </p:nvSpPr>
        <p:spPr>
          <a:xfrm>
            <a:off x="384048" y="256032"/>
            <a:ext cx="11420856" cy="786384"/>
          </a:xfrm>
          <a:prstGeom prst="roundRect">
            <a:avLst>
              <a:gd name="adj" fmla="val 6000"/>
            </a:avLst>
          </a:prstGeom>
          <a:solidFill>
            <a:srgbClr val="F8F1DC"/>
          </a:solidFill>
          <a:ln w="13970">
            <a:solidFill>
              <a:srgbClr val="B59E6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530352" y="310896"/>
            <a:ext cx="9326880" cy="411480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l"/>
            <a:r>
              <a:rPr sz="2500" b="1">
                <a:solidFill>
                  <a:srgbClr val="1C3F2F"/>
                </a:solidFill>
                <a:latin typeface="Arial"/>
              </a:rPr>
              <a:t>Что анализируем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44000" y="384048"/>
            <a:ext cx="2423160" cy="320040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r"/>
            <a:r>
              <a:rPr sz="1300" b="0">
                <a:solidFill>
                  <a:srgbClr val="7E502A"/>
                </a:solidFill>
                <a:latin typeface="Arial"/>
              </a:rPr>
              <a:t>Блок 1 · Корпус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11480" y="6510528"/>
            <a:ext cx="7132320" cy="219456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l"/>
            <a:r>
              <a:rPr sz="1000" b="0">
                <a:solidFill>
                  <a:srgbClr val="1E2D21"/>
                </a:solidFill>
                <a:latin typeface="Arial"/>
              </a:rPr>
              <a:t>Блок 1 · Корпус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109960" y="6510528"/>
            <a:ext cx="502920" cy="219456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r"/>
            <a:r>
              <a:rPr sz="1000" b="0">
                <a:solidFill>
                  <a:srgbClr val="1E2D21"/>
                </a:solidFill>
                <a:latin typeface="Arial"/>
              </a:rPr>
              <a:t>4</a:t>
            </a:r>
          </a:p>
        </p:txBody>
      </p:sp>
      <p:pic>
        <p:nvPicPr>
          <p:cNvPr id="8" name="Picture 7" descr="chicken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50624" y="6510528"/>
            <a:ext cx="219456" cy="219456"/>
          </a:xfrm>
          <a:prstGeom prst="rect">
            <a:avLst/>
          </a:prstGeom>
        </p:spPr>
      </p:pic>
      <p:sp>
        <p:nvSpPr>
          <p:cNvPr id="9" name="Rounded Rectangle 8"/>
          <p:cNvSpPr/>
          <p:nvPr/>
        </p:nvSpPr>
        <p:spPr>
          <a:xfrm>
            <a:off x="411480" y="1280160"/>
            <a:ext cx="5440680" cy="4937760"/>
          </a:xfrm>
          <a:prstGeom prst="roundRect">
            <a:avLst>
              <a:gd name="adj" fmla="val 6000"/>
            </a:avLst>
          </a:prstGeom>
          <a:solidFill>
            <a:srgbClr val="F8F1DC"/>
          </a:solidFill>
          <a:ln w="13970">
            <a:solidFill>
              <a:srgbClr val="B59E6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640080" y="1463040"/>
            <a:ext cx="4983480" cy="4480560"/>
          </a:xfrm>
          <a:prstGeom prst="rect">
            <a:avLst/>
          </a:prstGeom>
          <a:noFill/>
        </p:spPr>
        <p:txBody>
          <a:bodyPr wrap="square" lIns="73152" rIns="73152" tIns="36576">
            <a:spAutoFit/>
          </a:bodyPr>
          <a:lstStyle/>
          <a:p>
            <a:pPr>
              <a:spcAft>
                <a:spcPts val="700"/>
              </a:spcAft>
            </a:pPr>
            <a:r>
              <a:rPr sz="2000" b="1">
                <a:solidFill>
                  <a:srgbClr val="1C3F2F"/>
                </a:solidFill>
                <a:latin typeface="Arial"/>
              </a:rPr>
              <a:t>Постановка задачи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700">
                <a:solidFill>
                  <a:srgbClr val="1E2D21"/>
                </a:solidFill>
                <a:latin typeface="Arial"/>
              </a:rPr>
              <a:t>• Единица анализа — одна реплика персонажа.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700">
                <a:solidFill>
                  <a:srgbClr val="1E2D21"/>
                </a:solidFill>
                <a:latin typeface="Arial"/>
              </a:rPr>
              <a:t>• Всего 2005 реплик; 34 персонажа; один автор.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700">
                <a:solidFill>
                  <a:srgbClr val="1E2D21"/>
                </a:solidFill>
                <a:latin typeface="Arial"/>
              </a:rPr>
              <a:t>• Класс — имя персонажа; один объект относится ровно к одному классу.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700">
                <a:solidFill>
                  <a:srgbClr val="1E2D21"/>
                </a:solidFill>
                <a:latin typeface="Arial"/>
              </a:rPr>
              <a:t>• Реплики короткие: в среднем 19 слов, медиана 17.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700">
                <a:solidFill>
                  <a:srgbClr val="1E2D21"/>
                </a:solidFill>
                <a:latin typeface="Arial"/>
              </a:rPr>
              <a:t>• Корпус англоязычный; разметка — только текст и персонаж.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080760" y="1280160"/>
            <a:ext cx="5669280" cy="4937760"/>
          </a:xfrm>
          <a:prstGeom prst="roundRect">
            <a:avLst>
              <a:gd name="adj" fmla="val 6000"/>
            </a:avLst>
          </a:prstGeom>
          <a:solidFill>
            <a:srgbClr val="FFFCF0"/>
          </a:solidFill>
          <a:ln w="13970">
            <a:solidFill>
              <a:srgbClr val="B59E6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6263640" y="1417320"/>
            <a:ext cx="5303520" cy="320040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l"/>
            <a:r>
              <a:rPr sz="1600" b="1">
                <a:solidFill>
                  <a:srgbClr val="1C3F2F"/>
                </a:solidFill>
                <a:latin typeface="Arial"/>
              </a:rPr>
              <a:t>Примеры разных голосов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263640" y="1810512"/>
            <a:ext cx="5303520" cy="274320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l"/>
            <a:r>
              <a:rPr sz="1300" b="1">
                <a:solidFill>
                  <a:srgbClr val="7E502A"/>
                </a:solidFill>
                <a:latin typeface="Arial"/>
              </a:rPr>
              <a:t>Abigail (139 реплик)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263640" y="2066543"/>
            <a:ext cx="5257800" cy="502920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l"/>
            <a:r>
              <a:rPr sz="1300" b="0">
                <a:solidFill>
                  <a:srgbClr val="1E2D21"/>
                </a:solidFill>
                <a:latin typeface="Arial"/>
              </a:rPr>
              <a:t>«Oh, that's right... I heard someone new was moving onto that old farm.»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263640" y="2798064"/>
            <a:ext cx="5303520" cy="274320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l"/>
            <a:r>
              <a:rPr sz="1300" b="1">
                <a:solidFill>
                  <a:srgbClr val="7E502A"/>
                </a:solidFill>
                <a:latin typeface="Arial"/>
              </a:rPr>
              <a:t>Jas (34 реплики)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263640" y="3054096"/>
            <a:ext cx="5257800" cy="502920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l"/>
            <a:r>
              <a:rPr sz="1300" b="0">
                <a:solidFill>
                  <a:srgbClr val="1E2D21"/>
                </a:solidFill>
                <a:latin typeface="Arial"/>
              </a:rPr>
              <a:t>«Wow, a birthday present! I love it!»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263640" y="3785616"/>
            <a:ext cx="5303520" cy="274320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l"/>
            <a:r>
              <a:rPr sz="1300" b="1">
                <a:solidFill>
                  <a:srgbClr val="7E502A"/>
                </a:solidFill>
                <a:latin typeface="Arial"/>
              </a:rPr>
              <a:t>Krobus (28 реплик)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263640" y="4041648"/>
            <a:ext cx="5257800" cy="502920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l"/>
            <a:r>
              <a:rPr sz="1300" b="0">
                <a:solidFill>
                  <a:srgbClr val="1E2D21"/>
                </a:solidFill>
                <a:latin typeface="Arial"/>
              </a:rPr>
              <a:t>«I wanted to give you this as a 'thank you' for letting me live here with you.»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263640" y="4773168"/>
            <a:ext cx="5303520" cy="274320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l"/>
            <a:r>
              <a:rPr sz="1300" b="1">
                <a:solidFill>
                  <a:srgbClr val="7E502A"/>
                </a:solidFill>
                <a:latin typeface="Arial"/>
              </a:rPr>
              <a:t>Wizard (24 реплики)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263640" y="5029200"/>
            <a:ext cx="5257800" cy="502920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l"/>
            <a:r>
              <a:rPr sz="1300" b="0">
                <a:solidFill>
                  <a:srgbClr val="1E2D21"/>
                </a:solidFill>
                <a:latin typeface="Arial"/>
              </a:rPr>
              <a:t>«Ah, yes. I have predicted your arrival a long time ago, young PLAYER.»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backgroun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Rounded Rectangle 2"/>
          <p:cNvSpPr/>
          <p:nvPr/>
        </p:nvSpPr>
        <p:spPr>
          <a:xfrm>
            <a:off x="384048" y="256032"/>
            <a:ext cx="11420856" cy="786384"/>
          </a:xfrm>
          <a:prstGeom prst="roundRect">
            <a:avLst>
              <a:gd name="adj" fmla="val 6000"/>
            </a:avLst>
          </a:prstGeom>
          <a:solidFill>
            <a:srgbClr val="F8F1DC"/>
          </a:solidFill>
          <a:ln w="13970">
            <a:solidFill>
              <a:srgbClr val="B59E6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530352" y="310896"/>
            <a:ext cx="9326880" cy="411480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l"/>
            <a:r>
              <a:rPr sz="2500" b="1">
                <a:solidFill>
                  <a:srgbClr val="1C3F2F"/>
                </a:solidFill>
                <a:latin typeface="Arial"/>
              </a:rPr>
              <a:t>Кто в корпусе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44000" y="384048"/>
            <a:ext cx="2423160" cy="320040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r"/>
            <a:r>
              <a:rPr sz="1300" b="0">
                <a:solidFill>
                  <a:srgbClr val="7E502A"/>
                </a:solidFill>
                <a:latin typeface="Arial"/>
              </a:rPr>
              <a:t>Блок 1 · Корпус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11480" y="6510528"/>
            <a:ext cx="7132320" cy="219456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l"/>
            <a:r>
              <a:rPr sz="1000" b="0">
                <a:solidFill>
                  <a:srgbClr val="1E2D21"/>
                </a:solidFill>
                <a:latin typeface="Arial"/>
              </a:rPr>
              <a:t>Блок 1 · Корпус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109960" y="6510528"/>
            <a:ext cx="502920" cy="219456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r"/>
            <a:r>
              <a:rPr sz="1000" b="0">
                <a:solidFill>
                  <a:srgbClr val="1E2D21"/>
                </a:solidFill>
                <a:latin typeface="Arial"/>
              </a:rPr>
              <a:t>5</a:t>
            </a:r>
          </a:p>
        </p:txBody>
      </p:sp>
      <p:pic>
        <p:nvPicPr>
          <p:cNvPr id="8" name="Picture 7" descr="chicken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50624" y="6510528"/>
            <a:ext cx="219456" cy="219456"/>
          </a:xfrm>
          <a:prstGeom prst="rect">
            <a:avLst/>
          </a:prstGeom>
        </p:spPr>
      </p:pic>
      <p:sp>
        <p:nvSpPr>
          <p:cNvPr id="9" name="Rounded Rectangle 8"/>
          <p:cNvSpPr/>
          <p:nvPr/>
        </p:nvSpPr>
        <p:spPr>
          <a:xfrm>
            <a:off x="365760" y="1234440"/>
            <a:ext cx="8046720" cy="5074920"/>
          </a:xfrm>
          <a:prstGeom prst="roundRect">
            <a:avLst>
              <a:gd name="adj" fmla="val 6000"/>
            </a:avLst>
          </a:prstGeom>
          <a:solidFill>
            <a:srgbClr val="FFFCF0"/>
          </a:solidFill>
          <a:ln w="13970">
            <a:solidFill>
              <a:srgbClr val="B59E6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10" name="Picture 9" descr="characters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" y="1344608"/>
            <a:ext cx="7863840" cy="4845438"/>
          </a:xfrm>
          <a:prstGeom prst="rect">
            <a:avLst/>
          </a:prstGeom>
        </p:spPr>
      </p:pic>
      <p:sp>
        <p:nvSpPr>
          <p:cNvPr id="11" name="Rounded Rectangle 10"/>
          <p:cNvSpPr/>
          <p:nvPr/>
        </p:nvSpPr>
        <p:spPr>
          <a:xfrm>
            <a:off x="8503920" y="1234440"/>
            <a:ext cx="3291840" cy="5074920"/>
          </a:xfrm>
          <a:prstGeom prst="roundRect">
            <a:avLst>
              <a:gd name="adj" fmla="val 6000"/>
            </a:avLst>
          </a:prstGeom>
          <a:solidFill>
            <a:srgbClr val="F8F1DC"/>
          </a:solidFill>
          <a:ln w="13970">
            <a:solidFill>
              <a:srgbClr val="B59E6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8668512" y="1417320"/>
            <a:ext cx="2971800" cy="4663440"/>
          </a:xfrm>
          <a:prstGeom prst="rect">
            <a:avLst/>
          </a:prstGeom>
          <a:noFill/>
        </p:spPr>
        <p:txBody>
          <a:bodyPr wrap="square" lIns="73152" rIns="73152" tIns="36576">
            <a:spAutoFit/>
          </a:bodyPr>
          <a:lstStyle/>
          <a:p>
            <a:pPr>
              <a:spcAft>
                <a:spcPts val="700"/>
              </a:spcAft>
            </a:pPr>
            <a:r>
              <a:rPr sz="1700" b="1">
                <a:solidFill>
                  <a:srgbClr val="1C3F2F"/>
                </a:solidFill>
                <a:latin typeface="Arial"/>
              </a:rPr>
              <a:t>Состав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400">
                <a:solidFill>
                  <a:srgbClr val="1E2D21"/>
                </a:solidFill>
                <a:latin typeface="Arial"/>
              </a:rPr>
              <a:t>• 34 персонажа: подростки, взрослые, пожилые, дети и нелюди.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400">
                <a:solidFill>
                  <a:srgbClr val="1E2D21"/>
                </a:solidFill>
                <a:latin typeface="Arial"/>
              </a:rPr>
              <a:t>• Все реплики написаны одним разработчиком; многие — в одних и тех же обновлениях и сюжетных контекстах.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400">
                <a:solidFill>
                  <a:srgbClr val="1E2D21"/>
                </a:solidFill>
                <a:latin typeface="Arial"/>
              </a:rPr>
              <a:t>• Классы сильно неравномерны: от 15 до 139 реплик.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400">
                <a:solidFill>
                  <a:srgbClr val="1E2D21"/>
                </a:solidFill>
                <a:latin typeface="Arial"/>
              </a:rPr>
              <a:t>• Метаданные о поле, возрасте и виде используются только для анализа ошибок, не как признаки.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backgroun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Rounded Rectangle 2"/>
          <p:cNvSpPr/>
          <p:nvPr/>
        </p:nvSpPr>
        <p:spPr>
          <a:xfrm>
            <a:off x="384048" y="256032"/>
            <a:ext cx="11420856" cy="786384"/>
          </a:xfrm>
          <a:prstGeom prst="roundRect">
            <a:avLst>
              <a:gd name="adj" fmla="val 6000"/>
            </a:avLst>
          </a:prstGeom>
          <a:solidFill>
            <a:srgbClr val="F8F1DC"/>
          </a:solidFill>
          <a:ln w="13970">
            <a:solidFill>
              <a:srgbClr val="B59E6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530352" y="310896"/>
            <a:ext cx="9326880" cy="411480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l"/>
            <a:r>
              <a:rPr sz="2500" b="1">
                <a:solidFill>
                  <a:srgbClr val="1C3F2F"/>
                </a:solidFill>
                <a:latin typeface="Arial"/>
              </a:rPr>
              <a:t>Сколько реплик у каждого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44000" y="384048"/>
            <a:ext cx="2423160" cy="320040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r"/>
            <a:r>
              <a:rPr sz="1300" b="0">
                <a:solidFill>
                  <a:srgbClr val="7E502A"/>
                </a:solidFill>
                <a:latin typeface="Arial"/>
              </a:rPr>
              <a:t>Блок 1 · Корпус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30352" y="694944"/>
            <a:ext cx="10789920" cy="274320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l"/>
            <a:r>
              <a:rPr sz="1200" b="0">
                <a:solidFill>
                  <a:srgbClr val="7E502A"/>
                </a:solidFill>
                <a:latin typeface="Arial"/>
              </a:rPr>
              <a:t>Радиальная диаграмма: число реплик по персонажам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11480" y="6510528"/>
            <a:ext cx="7132320" cy="219456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l"/>
            <a:r>
              <a:rPr sz="1000" b="0">
                <a:solidFill>
                  <a:srgbClr val="1E2D21"/>
                </a:solidFill>
                <a:latin typeface="Arial"/>
              </a:rPr>
              <a:t>Блок 1 · Корпус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1109960" y="6510528"/>
            <a:ext cx="502920" cy="219456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r"/>
            <a:r>
              <a:rPr sz="1000" b="0">
                <a:solidFill>
                  <a:srgbClr val="1E2D21"/>
                </a:solidFill>
                <a:latin typeface="Arial"/>
              </a:rPr>
              <a:t>6</a:t>
            </a:r>
          </a:p>
        </p:txBody>
      </p:sp>
      <p:pic>
        <p:nvPicPr>
          <p:cNvPr id="9" name="Picture 8" descr="chicken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50624" y="6510528"/>
            <a:ext cx="219456" cy="219456"/>
          </a:xfrm>
          <a:prstGeom prst="rect">
            <a:avLst/>
          </a:prstGeom>
        </p:spPr>
      </p:pic>
      <p:sp>
        <p:nvSpPr>
          <p:cNvPr id="10" name="Rounded Rectangle 9"/>
          <p:cNvSpPr/>
          <p:nvPr/>
        </p:nvSpPr>
        <p:spPr>
          <a:xfrm>
            <a:off x="365760" y="1234440"/>
            <a:ext cx="6583680" cy="5074920"/>
          </a:xfrm>
          <a:prstGeom prst="roundRect">
            <a:avLst>
              <a:gd name="adj" fmla="val 6000"/>
            </a:avLst>
          </a:prstGeom>
          <a:solidFill>
            <a:srgbClr val="FFFCF0"/>
          </a:solidFill>
          <a:ln w="13970">
            <a:solidFill>
              <a:srgbClr val="B59E6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11" name="Picture 10" descr="replics-count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5100" y="1298448"/>
            <a:ext cx="5244998" cy="4937760"/>
          </a:xfrm>
          <a:prstGeom prst="rect">
            <a:avLst/>
          </a:prstGeom>
        </p:spPr>
      </p:pic>
      <p:sp>
        <p:nvSpPr>
          <p:cNvPr id="12" name="Rounded Rectangle 11"/>
          <p:cNvSpPr/>
          <p:nvPr/>
        </p:nvSpPr>
        <p:spPr>
          <a:xfrm>
            <a:off x="7178040" y="1234440"/>
            <a:ext cx="4617720" cy="5074920"/>
          </a:xfrm>
          <a:prstGeom prst="roundRect">
            <a:avLst>
              <a:gd name="adj" fmla="val 6000"/>
            </a:avLst>
          </a:prstGeom>
          <a:solidFill>
            <a:srgbClr val="F8F1DC"/>
          </a:solidFill>
          <a:ln w="13970">
            <a:solidFill>
              <a:srgbClr val="B59E6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7333488" y="1417320"/>
            <a:ext cx="4297680" cy="4572000"/>
          </a:xfrm>
          <a:prstGeom prst="rect">
            <a:avLst/>
          </a:prstGeom>
          <a:noFill/>
        </p:spPr>
        <p:txBody>
          <a:bodyPr wrap="square" lIns="73152" rIns="73152" tIns="36576">
            <a:spAutoFit/>
          </a:bodyPr>
          <a:lstStyle/>
          <a:p>
            <a:pPr>
              <a:spcAft>
                <a:spcPts val="700"/>
              </a:spcAft>
            </a:pPr>
            <a:r>
              <a:rPr sz="1900" b="1">
                <a:solidFill>
                  <a:srgbClr val="1C3F2F"/>
                </a:solidFill>
                <a:latin typeface="Arial"/>
              </a:rPr>
              <a:t>Дисбаланс классов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600">
                <a:solidFill>
                  <a:srgbClr val="1E2D21"/>
                </a:solidFill>
                <a:latin typeface="Arial"/>
              </a:rPr>
              <a:t>• Максимум — Abigail: 139 реплик; минимум — Mister Qi: 15.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600">
                <a:solidFill>
                  <a:srgbClr val="1E2D21"/>
                </a:solidFill>
                <a:latin typeface="Arial"/>
              </a:rPr>
              <a:t>• Разница между классами почти десятикратная.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600">
                <a:solidFill>
                  <a:srgbClr val="1E2D21"/>
                </a:solidFill>
                <a:latin typeface="Arial"/>
              </a:rPr>
              <a:t>• При 34 классах случайное угадывание даёт около 2,9%.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600">
                <a:solidFill>
                  <a:srgbClr val="1E2D21"/>
                </a:solidFill>
                <a:latin typeface="Arial"/>
              </a:rPr>
              <a:t>• Поэтому доля правильных ответов обманчива: модель может выбирать частые классы.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600">
                <a:solidFill>
                  <a:srgbClr val="1E2D21"/>
                </a:solidFill>
                <a:latin typeface="Arial"/>
              </a:rPr>
              <a:t>• Основная метрика — макро-усреднённая F-мера: каждый персонаж весит одинаково.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backgroun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Rounded Rectangle 2"/>
          <p:cNvSpPr/>
          <p:nvPr/>
        </p:nvSpPr>
        <p:spPr>
          <a:xfrm>
            <a:off x="384048" y="256032"/>
            <a:ext cx="11420856" cy="786384"/>
          </a:xfrm>
          <a:prstGeom prst="roundRect">
            <a:avLst>
              <a:gd name="adj" fmla="val 6000"/>
            </a:avLst>
          </a:prstGeom>
          <a:solidFill>
            <a:srgbClr val="F8F1DC"/>
          </a:solidFill>
          <a:ln w="13970">
            <a:solidFill>
              <a:srgbClr val="B59E6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530352" y="310896"/>
            <a:ext cx="9326880" cy="411480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l"/>
            <a:r>
              <a:rPr sz="2500" b="1">
                <a:solidFill>
                  <a:srgbClr val="1C3F2F"/>
                </a:solidFill>
                <a:latin typeface="Arial"/>
              </a:rPr>
              <a:t>Длина реплик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44000" y="384048"/>
            <a:ext cx="2423160" cy="320040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r"/>
            <a:r>
              <a:rPr sz="1300" b="0">
                <a:solidFill>
                  <a:srgbClr val="7E502A"/>
                </a:solidFill>
                <a:latin typeface="Arial"/>
              </a:rPr>
              <a:t>Блок 1 · Корпус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30352" y="694944"/>
            <a:ext cx="10789920" cy="274320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l"/>
            <a:r>
              <a:rPr sz="1200" b="0">
                <a:solidFill>
                  <a:srgbClr val="7E502A"/>
                </a:solidFill>
                <a:latin typeface="Arial"/>
              </a:rPr>
              <a:t>Радиальная диаграмма: медианная длина предложения в символах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11480" y="6510528"/>
            <a:ext cx="7132320" cy="219456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l"/>
            <a:r>
              <a:rPr sz="1000" b="0">
                <a:solidFill>
                  <a:srgbClr val="1E2D21"/>
                </a:solidFill>
                <a:latin typeface="Arial"/>
              </a:rPr>
              <a:t>Блок 1 · Корпус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1109960" y="6510528"/>
            <a:ext cx="502920" cy="219456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r"/>
            <a:r>
              <a:rPr sz="1000" b="0">
                <a:solidFill>
                  <a:srgbClr val="1E2D21"/>
                </a:solidFill>
                <a:latin typeface="Arial"/>
              </a:rPr>
              <a:t>7</a:t>
            </a:r>
          </a:p>
        </p:txBody>
      </p:sp>
      <p:pic>
        <p:nvPicPr>
          <p:cNvPr id="9" name="Picture 8" descr="chicken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50624" y="6510528"/>
            <a:ext cx="219456" cy="219456"/>
          </a:xfrm>
          <a:prstGeom prst="rect">
            <a:avLst/>
          </a:prstGeom>
        </p:spPr>
      </p:pic>
      <p:sp>
        <p:nvSpPr>
          <p:cNvPr id="10" name="Rounded Rectangle 9"/>
          <p:cNvSpPr/>
          <p:nvPr/>
        </p:nvSpPr>
        <p:spPr>
          <a:xfrm>
            <a:off x="365760" y="1234440"/>
            <a:ext cx="6583680" cy="5074920"/>
          </a:xfrm>
          <a:prstGeom prst="roundRect">
            <a:avLst>
              <a:gd name="adj" fmla="val 6000"/>
            </a:avLst>
          </a:prstGeom>
          <a:solidFill>
            <a:srgbClr val="FFFCF0"/>
          </a:solidFill>
          <a:ln w="13970">
            <a:solidFill>
              <a:srgbClr val="B59E6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11" name="Picture 10" descr="median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3669" y="1298448"/>
            <a:ext cx="5247860" cy="4937760"/>
          </a:xfrm>
          <a:prstGeom prst="rect">
            <a:avLst/>
          </a:prstGeom>
        </p:spPr>
      </p:pic>
      <p:sp>
        <p:nvSpPr>
          <p:cNvPr id="12" name="Rounded Rectangle 11"/>
          <p:cNvSpPr/>
          <p:nvPr/>
        </p:nvSpPr>
        <p:spPr>
          <a:xfrm>
            <a:off x="7178040" y="1234440"/>
            <a:ext cx="4617720" cy="5074920"/>
          </a:xfrm>
          <a:prstGeom prst="roundRect">
            <a:avLst>
              <a:gd name="adj" fmla="val 6000"/>
            </a:avLst>
          </a:prstGeom>
          <a:solidFill>
            <a:srgbClr val="F8F1DC"/>
          </a:solidFill>
          <a:ln w="13970">
            <a:solidFill>
              <a:srgbClr val="B59E6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7333488" y="1417320"/>
            <a:ext cx="4297680" cy="4572000"/>
          </a:xfrm>
          <a:prstGeom prst="rect">
            <a:avLst/>
          </a:prstGeom>
          <a:noFill/>
        </p:spPr>
        <p:txBody>
          <a:bodyPr wrap="square" lIns="73152" rIns="73152" tIns="36576">
            <a:spAutoFit/>
          </a:bodyPr>
          <a:lstStyle/>
          <a:p>
            <a:pPr>
              <a:spcAft>
                <a:spcPts val="700"/>
              </a:spcAft>
            </a:pPr>
            <a:r>
              <a:rPr sz="1800" b="1">
                <a:solidFill>
                  <a:srgbClr val="1C3F2F"/>
                </a:solidFill>
                <a:latin typeface="Arial"/>
              </a:rPr>
              <a:t>Короткие тексты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500">
                <a:solidFill>
                  <a:srgbClr val="1E2D21"/>
                </a:solidFill>
                <a:latin typeface="Arial"/>
              </a:rPr>
              <a:t>• Средняя длина — 19,1 слова; медиана — 17 слов.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500">
                <a:solidFill>
                  <a:srgbClr val="1E2D21"/>
                </a:solidFill>
                <a:latin typeface="Arial"/>
              </a:rPr>
              <a:t>• Диапазон — от 3 до 78 слов.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500">
                <a:solidFill>
                  <a:srgbClr val="1E2D21"/>
                </a:solidFill>
                <a:latin typeface="Arial"/>
              </a:rPr>
              <a:t>• Медианная длина предложения в символах: от 52 у Vincent до 114 у Sandy.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500">
                <a:solidFill>
                  <a:srgbClr val="1E2D21"/>
                </a:solidFill>
                <a:latin typeface="Arial"/>
              </a:rPr>
              <a:t>• Короткие реплики дают мало свидетельств; стилометрические оценки на них нестабильны.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500">
                <a:solidFill>
                  <a:srgbClr val="1E2D21"/>
                </a:solidFill>
                <a:latin typeface="Arial"/>
              </a:rPr>
              <a:t>• Длина сама по себе — сильный, но нежелательный признак: она может стать прокси персонажа.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backgroun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Rounded Rectangle 2"/>
          <p:cNvSpPr/>
          <p:nvPr/>
        </p:nvSpPr>
        <p:spPr>
          <a:xfrm>
            <a:off x="384048" y="256032"/>
            <a:ext cx="11420856" cy="786384"/>
          </a:xfrm>
          <a:prstGeom prst="roundRect">
            <a:avLst>
              <a:gd name="adj" fmla="val 6000"/>
            </a:avLst>
          </a:prstGeom>
          <a:solidFill>
            <a:srgbClr val="F8F1DC"/>
          </a:solidFill>
          <a:ln w="13970">
            <a:solidFill>
              <a:srgbClr val="B59E6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530352" y="310896"/>
            <a:ext cx="9326880" cy="411480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l"/>
            <a:r>
              <a:rPr sz="2500" b="1">
                <a:solidFill>
                  <a:srgbClr val="1C3F2F"/>
                </a:solidFill>
                <a:latin typeface="Arial"/>
              </a:rPr>
              <a:t>Очистка и разметка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44000" y="384048"/>
            <a:ext cx="2423160" cy="320040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r"/>
            <a:r>
              <a:rPr sz="1300" b="0">
                <a:solidFill>
                  <a:srgbClr val="7E502A"/>
                </a:solidFill>
                <a:latin typeface="Arial"/>
              </a:rPr>
              <a:t>Блок 1 · Корпус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11480" y="6510528"/>
            <a:ext cx="7132320" cy="219456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l"/>
            <a:r>
              <a:rPr sz="1000" b="0">
                <a:solidFill>
                  <a:srgbClr val="1E2D21"/>
                </a:solidFill>
                <a:latin typeface="Arial"/>
              </a:rPr>
              <a:t>Блок 1 · Корпус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109960" y="6510528"/>
            <a:ext cx="502920" cy="219456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r"/>
            <a:r>
              <a:rPr sz="1000" b="0">
                <a:solidFill>
                  <a:srgbClr val="1E2D21"/>
                </a:solidFill>
                <a:latin typeface="Arial"/>
              </a:rPr>
              <a:t>8</a:t>
            </a:r>
          </a:p>
        </p:txBody>
      </p:sp>
      <p:pic>
        <p:nvPicPr>
          <p:cNvPr id="8" name="Picture 7" descr="chicken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50624" y="6510528"/>
            <a:ext cx="219456" cy="219456"/>
          </a:xfrm>
          <a:prstGeom prst="rect">
            <a:avLst/>
          </a:prstGeom>
        </p:spPr>
      </p:pic>
      <p:sp>
        <p:nvSpPr>
          <p:cNvPr id="9" name="Rounded Rectangle 8"/>
          <p:cNvSpPr/>
          <p:nvPr/>
        </p:nvSpPr>
        <p:spPr>
          <a:xfrm>
            <a:off x="411480" y="1234440"/>
            <a:ext cx="5669280" cy="5074920"/>
          </a:xfrm>
          <a:prstGeom prst="roundRect">
            <a:avLst>
              <a:gd name="adj" fmla="val 6000"/>
            </a:avLst>
          </a:prstGeom>
          <a:solidFill>
            <a:srgbClr val="F8F1DC"/>
          </a:solidFill>
          <a:ln w="13970">
            <a:solidFill>
              <a:srgbClr val="B59E6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594360" y="1417320"/>
            <a:ext cx="5349240" cy="4663440"/>
          </a:xfrm>
          <a:prstGeom prst="rect">
            <a:avLst/>
          </a:prstGeom>
          <a:noFill/>
        </p:spPr>
        <p:txBody>
          <a:bodyPr wrap="square" lIns="73152" rIns="73152" tIns="36576">
            <a:spAutoFit/>
          </a:bodyPr>
          <a:lstStyle/>
          <a:p>
            <a:pPr>
              <a:spcAft>
                <a:spcPts val="700"/>
              </a:spcAft>
            </a:pPr>
            <a:r>
              <a:rPr sz="1800" b="1">
                <a:solidFill>
                  <a:srgbClr val="1C3F2F"/>
                </a:solidFill>
                <a:latin typeface="Arial"/>
              </a:rPr>
              <a:t>Что сделали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500">
                <a:solidFill>
                  <a:srgbClr val="1E2D21"/>
                </a:solidFill>
                <a:latin typeface="Arial"/>
              </a:rPr>
              <a:t>• Источник — игровые реплики; CSV в cp1251, XLSX как резерв.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500">
                <a:solidFill>
                  <a:srgbClr val="1E2D21"/>
                </a:solidFill>
                <a:latin typeface="Arial"/>
              </a:rPr>
              <a:t>• Нормализация Unicode: многоточия, кавычки, тире, неразрывные пробелы.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500">
                <a:solidFill>
                  <a:srgbClr val="1E2D21"/>
                </a:solidFill>
                <a:latin typeface="Arial"/>
              </a:rPr>
              <a:t>• Плейсхолдеры &lt;PLAYER&gt;, &lt;FARM&gt; и другие заменены нейтральными словами; их количество сохранено отдельным признаком.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500">
                <a:solidFill>
                  <a:srgbClr val="1E2D21"/>
                </a:solidFill>
                <a:latin typeface="Arial"/>
              </a:rPr>
              <a:t>• Токенизация и разбиение на предложения — NLTK; частеречная разметка — Penn Treebank → Universal POS.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500">
                <a:solidFill>
                  <a:srgbClr val="1E2D21"/>
                </a:solidFill>
                <a:latin typeface="Arial"/>
              </a:rPr>
              <a:t>• Стоп-слова, пунктуация и регистр не удалялись: это стилометрический сигнал.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309360" y="1234440"/>
            <a:ext cx="5440680" cy="5074920"/>
          </a:xfrm>
          <a:prstGeom prst="roundRect">
            <a:avLst>
              <a:gd name="adj" fmla="val 6000"/>
            </a:avLst>
          </a:prstGeom>
          <a:solidFill>
            <a:srgbClr val="FFFCF0"/>
          </a:solidFill>
          <a:ln w="13970">
            <a:solidFill>
              <a:srgbClr val="B59E6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6492240" y="1417320"/>
            <a:ext cx="5074920" cy="4663440"/>
          </a:xfrm>
          <a:prstGeom prst="rect">
            <a:avLst/>
          </a:prstGeom>
          <a:noFill/>
        </p:spPr>
        <p:txBody>
          <a:bodyPr wrap="square" lIns="73152" rIns="73152" tIns="36576">
            <a:spAutoFit/>
          </a:bodyPr>
          <a:lstStyle/>
          <a:p>
            <a:pPr>
              <a:spcAft>
                <a:spcPts val="700"/>
              </a:spcAft>
            </a:pPr>
            <a:r>
              <a:rPr sz="1800" b="1">
                <a:solidFill>
                  <a:srgbClr val="1C3F2F"/>
                </a:solidFill>
                <a:latin typeface="Arial"/>
              </a:rPr>
              <a:t>Что считаем шумом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500">
                <a:solidFill>
                  <a:srgbClr val="1E2D21"/>
                </a:solidFill>
                <a:latin typeface="Arial"/>
              </a:rPr>
              <a:t>• Шум: дубликаты, технические артефакты, общие короткие фразы.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500">
                <a:solidFill>
                  <a:srgbClr val="1E2D21"/>
                </a:solidFill>
                <a:latin typeface="Arial"/>
              </a:rPr>
              <a:t>• Ручная фильтрация уже удалила короткие и общие реплики; правила не сохранились.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500">
                <a:solidFill>
                  <a:srgbClr val="1E2D21"/>
                </a:solidFill>
                <a:latin typeface="Arial"/>
              </a:rPr>
              <a:t>• В текущем CSV 0 точных дублей; 13 пар с косинусной близостью ≥ 0,8 — все внутри одного персонажа.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500">
                <a:solidFill>
                  <a:srgbClr val="1E2D21"/>
                </a:solidFill>
                <a:latin typeface="Arial"/>
              </a:rPr>
              <a:t>• Нет идентификаторов сцен и диалогов; это ограничение анализа.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500">
                <a:solidFill>
                  <a:srgbClr val="1E2D21"/>
                </a:solidFill>
                <a:latin typeface="Arial"/>
              </a:rPr>
              <a:t>• Разметка — только имя персонажа; никакой ручной стилистической разметки нет.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backgroun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Rounded Rectangle 2"/>
          <p:cNvSpPr/>
          <p:nvPr/>
        </p:nvSpPr>
        <p:spPr>
          <a:xfrm>
            <a:off x="384048" y="256032"/>
            <a:ext cx="11420856" cy="786384"/>
          </a:xfrm>
          <a:prstGeom prst="roundRect">
            <a:avLst>
              <a:gd name="adj" fmla="val 6000"/>
            </a:avLst>
          </a:prstGeom>
          <a:solidFill>
            <a:srgbClr val="F8F1DC"/>
          </a:solidFill>
          <a:ln w="13970">
            <a:solidFill>
              <a:srgbClr val="B59E6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530352" y="310896"/>
            <a:ext cx="9326880" cy="411480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l"/>
            <a:r>
              <a:rPr sz="2500" b="1">
                <a:solidFill>
                  <a:srgbClr val="1C3F2F"/>
                </a:solidFill>
                <a:latin typeface="Arial"/>
              </a:rPr>
              <a:t>Паспорт корпуса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44000" y="384048"/>
            <a:ext cx="2423160" cy="320040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r"/>
            <a:r>
              <a:rPr sz="1300" b="0">
                <a:solidFill>
                  <a:srgbClr val="7E502A"/>
                </a:solidFill>
                <a:latin typeface="Arial"/>
              </a:rPr>
              <a:t>Блок 1 · Корпус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11480" y="6510528"/>
            <a:ext cx="7132320" cy="219456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l"/>
            <a:r>
              <a:rPr sz="1000" b="0">
                <a:solidFill>
                  <a:srgbClr val="1E2D21"/>
                </a:solidFill>
                <a:latin typeface="Arial"/>
              </a:rPr>
              <a:t>Блок 1 · Корпус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109960" y="6510528"/>
            <a:ext cx="502920" cy="219456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r"/>
            <a:r>
              <a:rPr sz="1000" b="0">
                <a:solidFill>
                  <a:srgbClr val="1E2D21"/>
                </a:solidFill>
                <a:latin typeface="Arial"/>
              </a:rPr>
              <a:t>9</a:t>
            </a:r>
          </a:p>
        </p:txBody>
      </p:sp>
      <p:pic>
        <p:nvPicPr>
          <p:cNvPr id="8" name="Picture 7" descr="chicken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50624" y="6510528"/>
            <a:ext cx="219456" cy="219456"/>
          </a:xfrm>
          <a:prstGeom prst="rect">
            <a:avLst/>
          </a:prstGeom>
        </p:spPr>
      </p:pic>
      <p:sp>
        <p:nvSpPr>
          <p:cNvPr id="9" name="Rounded Rectangle 8"/>
          <p:cNvSpPr/>
          <p:nvPr/>
        </p:nvSpPr>
        <p:spPr>
          <a:xfrm>
            <a:off x="411480" y="1234440"/>
            <a:ext cx="6492240" cy="5074920"/>
          </a:xfrm>
          <a:prstGeom prst="roundRect">
            <a:avLst>
              <a:gd name="adj" fmla="val 6000"/>
            </a:avLst>
          </a:prstGeom>
          <a:solidFill>
            <a:srgbClr val="FFFCF0"/>
          </a:solidFill>
          <a:ln w="13970">
            <a:solidFill>
              <a:srgbClr val="B59E6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graphicFrame>
        <p:nvGraphicFramePr>
          <p:cNvPr id="10" name="Table 9"/>
          <p:cNvGraphicFramePr>
            <a:graphicFrameLocks noGrp="1"/>
          </p:cNvGraphicFramePr>
          <p:nvPr/>
        </p:nvGraphicFramePr>
        <p:xfrm>
          <a:off x="640080" y="1463040"/>
          <a:ext cx="6035040" cy="4480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08960"/>
                <a:gridCol w="2926080"/>
              </a:tblGrid>
              <a:tr h="448056">
                <a:tc>
                  <a:txBody>
                    <a:bodyPr/>
                    <a:lstStyle/>
                    <a:p>
                      <a:pPr algn="l"/>
                      <a:r>
                        <a:rPr sz="1300" b="1">
                          <a:solidFill>
                            <a:srgbClr val="FFFFFF"/>
                          </a:solidFill>
                          <a:latin typeface="Arial"/>
                        </a:rPr>
                        <a:t>Показатель</a:t>
                      </a:r>
                    </a:p>
                  </a:txBody>
                  <a:tcPr marL="45720" marR="45720" marT="18288" marB="18288">
                    <a:solidFill>
                      <a:srgbClr val="315D3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300" b="1">
                          <a:solidFill>
                            <a:srgbClr val="FFFFFF"/>
                          </a:solidFill>
                          <a:latin typeface="Arial"/>
                        </a:rPr>
                        <a:t>Значение</a:t>
                      </a:r>
                    </a:p>
                  </a:txBody>
                  <a:tcPr marL="45720" marR="45720" marT="18288" marB="18288">
                    <a:solidFill>
                      <a:srgbClr val="315D3A"/>
                    </a:solidFill>
                  </a:tcPr>
                </a:tc>
              </a:tr>
              <a:tr h="448056">
                <a:tc>
                  <a:txBody>
                    <a:bodyPr/>
                    <a:lstStyle/>
                    <a:p>
                      <a:pPr algn="l"/>
                      <a:r>
                        <a:rPr sz="1300" b="0">
                          <a:solidFill>
                            <a:srgbClr val="1E2D21"/>
                          </a:solidFill>
                          <a:latin typeface="Arial"/>
                        </a:rPr>
                        <a:t>Реплик</a:t>
                      </a:r>
                    </a:p>
                  </a:txBody>
                  <a:tcPr marL="45720" marR="45720" marT="18288" marB="18288">
                    <a:solidFill>
                      <a:srgbClr val="FFFC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300" b="0">
                          <a:solidFill>
                            <a:srgbClr val="1E2D21"/>
                          </a:solidFill>
                          <a:latin typeface="Arial"/>
                        </a:rPr>
                        <a:t>2005</a:t>
                      </a:r>
                    </a:p>
                  </a:txBody>
                  <a:tcPr marL="45720" marR="45720" marT="18288" marB="18288">
                    <a:solidFill>
                      <a:srgbClr val="FFFCF0"/>
                    </a:solidFill>
                  </a:tcPr>
                </a:tc>
              </a:tr>
              <a:tr h="448056">
                <a:tc>
                  <a:txBody>
                    <a:bodyPr/>
                    <a:lstStyle/>
                    <a:p>
                      <a:pPr algn="l"/>
                      <a:r>
                        <a:rPr sz="1300" b="0">
                          <a:solidFill>
                            <a:srgbClr val="1E2D21"/>
                          </a:solidFill>
                          <a:latin typeface="Arial"/>
                        </a:rPr>
                        <a:t>Персонажей</a:t>
                      </a:r>
                    </a:p>
                  </a:txBody>
                  <a:tcPr marL="45720" marR="45720" marT="18288" marB="18288">
                    <a:solidFill>
                      <a:srgbClr val="F8F1D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300" b="0">
                          <a:solidFill>
                            <a:srgbClr val="1E2D21"/>
                          </a:solidFill>
                          <a:latin typeface="Arial"/>
                        </a:rPr>
                        <a:t>34</a:t>
                      </a:r>
                    </a:p>
                  </a:txBody>
                  <a:tcPr marL="45720" marR="45720" marT="18288" marB="18288">
                    <a:solidFill>
                      <a:srgbClr val="F8F1DC"/>
                    </a:solidFill>
                  </a:tcPr>
                </a:tc>
              </a:tr>
              <a:tr h="448056">
                <a:tc>
                  <a:txBody>
                    <a:bodyPr/>
                    <a:lstStyle/>
                    <a:p>
                      <a:pPr algn="l"/>
                      <a:r>
                        <a:rPr sz="1300" b="0">
                          <a:solidFill>
                            <a:srgbClr val="1E2D21"/>
                          </a:solidFill>
                          <a:latin typeface="Arial"/>
                        </a:rPr>
                        <a:t>Словоупотреблений</a:t>
                      </a:r>
                    </a:p>
                  </a:txBody>
                  <a:tcPr marL="45720" marR="45720" marT="18288" marB="18288">
                    <a:solidFill>
                      <a:srgbClr val="FFFC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300" b="0">
                          <a:solidFill>
                            <a:srgbClr val="1E2D21"/>
                          </a:solidFill>
                          <a:latin typeface="Arial"/>
                        </a:rPr>
                        <a:t>38 207</a:t>
                      </a:r>
                    </a:p>
                  </a:txBody>
                  <a:tcPr marL="45720" marR="45720" marT="18288" marB="18288">
                    <a:solidFill>
                      <a:srgbClr val="FFFCF0"/>
                    </a:solidFill>
                  </a:tcPr>
                </a:tc>
              </a:tr>
              <a:tr h="448056">
                <a:tc>
                  <a:txBody>
                    <a:bodyPr/>
                    <a:lstStyle/>
                    <a:p>
                      <a:pPr algn="l"/>
                      <a:r>
                        <a:rPr sz="1300" b="0">
                          <a:solidFill>
                            <a:srgbClr val="1E2D21"/>
                          </a:solidFill>
                          <a:latin typeface="Arial"/>
                        </a:rPr>
                        <a:t>Средняя длина</a:t>
                      </a:r>
                    </a:p>
                  </a:txBody>
                  <a:tcPr marL="45720" marR="45720" marT="18288" marB="18288">
                    <a:solidFill>
                      <a:srgbClr val="F8F1D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300" b="0">
                          <a:solidFill>
                            <a:srgbClr val="1E2D21"/>
                          </a:solidFill>
                          <a:latin typeface="Arial"/>
                        </a:rPr>
                        <a:t>19,1 слова</a:t>
                      </a:r>
                    </a:p>
                  </a:txBody>
                  <a:tcPr marL="45720" marR="45720" marT="18288" marB="18288">
                    <a:solidFill>
                      <a:srgbClr val="F8F1DC"/>
                    </a:solidFill>
                  </a:tcPr>
                </a:tc>
              </a:tr>
              <a:tr h="448056">
                <a:tc>
                  <a:txBody>
                    <a:bodyPr/>
                    <a:lstStyle/>
                    <a:p>
                      <a:pPr algn="l"/>
                      <a:r>
                        <a:rPr sz="1300" b="0">
                          <a:solidFill>
                            <a:srgbClr val="1E2D21"/>
                          </a:solidFill>
                          <a:latin typeface="Arial"/>
                        </a:rPr>
                        <a:t>Медиана длины</a:t>
                      </a:r>
                    </a:p>
                  </a:txBody>
                  <a:tcPr marL="45720" marR="45720" marT="18288" marB="18288">
                    <a:solidFill>
                      <a:srgbClr val="FFFC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300" b="0">
                          <a:solidFill>
                            <a:srgbClr val="1E2D21"/>
                          </a:solidFill>
                          <a:latin typeface="Arial"/>
                        </a:rPr>
                        <a:t>17 слов</a:t>
                      </a:r>
                    </a:p>
                  </a:txBody>
                  <a:tcPr marL="45720" marR="45720" marT="18288" marB="18288">
                    <a:solidFill>
                      <a:srgbClr val="FFFCF0"/>
                    </a:solidFill>
                  </a:tcPr>
                </a:tc>
              </a:tr>
              <a:tr h="448056">
                <a:tc>
                  <a:txBody>
                    <a:bodyPr/>
                    <a:lstStyle/>
                    <a:p>
                      <a:pPr algn="l"/>
                      <a:r>
                        <a:rPr sz="1300" b="0">
                          <a:solidFill>
                            <a:srgbClr val="1E2D21"/>
                          </a:solidFill>
                          <a:latin typeface="Arial"/>
                        </a:rPr>
                        <a:t>Минимум / максимум</a:t>
                      </a:r>
                    </a:p>
                  </a:txBody>
                  <a:tcPr marL="45720" marR="45720" marT="18288" marB="18288">
                    <a:solidFill>
                      <a:srgbClr val="F8F1D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300" b="0">
                          <a:solidFill>
                            <a:srgbClr val="1E2D21"/>
                          </a:solidFill>
                          <a:latin typeface="Arial"/>
                        </a:rPr>
                        <a:t>3 / 78 слов</a:t>
                      </a:r>
                    </a:p>
                  </a:txBody>
                  <a:tcPr marL="45720" marR="45720" marT="18288" marB="18288">
                    <a:solidFill>
                      <a:srgbClr val="F8F1DC"/>
                    </a:solidFill>
                  </a:tcPr>
                </a:tc>
              </a:tr>
              <a:tr h="448056">
                <a:tc>
                  <a:txBody>
                    <a:bodyPr/>
                    <a:lstStyle/>
                    <a:p>
                      <a:pPr algn="l"/>
                      <a:r>
                        <a:rPr sz="1300" b="0">
                          <a:solidFill>
                            <a:srgbClr val="1E2D21"/>
                          </a:solidFill>
                          <a:latin typeface="Arial"/>
                        </a:rPr>
                        <a:t>Классы</a:t>
                      </a:r>
                    </a:p>
                  </a:txBody>
                  <a:tcPr marL="45720" marR="45720" marT="18288" marB="18288">
                    <a:solidFill>
                      <a:srgbClr val="FFFC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300" b="0">
                          <a:solidFill>
                            <a:srgbClr val="1E2D21"/>
                          </a:solidFill>
                          <a:latin typeface="Arial"/>
                        </a:rPr>
                        <a:t>15–139 реплик</a:t>
                      </a:r>
                    </a:p>
                  </a:txBody>
                  <a:tcPr marL="45720" marR="45720" marT="18288" marB="18288">
                    <a:solidFill>
                      <a:srgbClr val="FFFCF0"/>
                    </a:solidFill>
                  </a:tcPr>
                </a:tc>
              </a:tr>
              <a:tr h="448056">
                <a:tc>
                  <a:txBody>
                    <a:bodyPr/>
                    <a:lstStyle/>
                    <a:p>
                      <a:pPr algn="l"/>
                      <a:r>
                        <a:rPr sz="1300" b="0">
                          <a:solidFill>
                            <a:srgbClr val="1E2D21"/>
                          </a:solidFill>
                          <a:latin typeface="Arial"/>
                        </a:rPr>
                        <a:t>Точные дубли</a:t>
                      </a:r>
                    </a:p>
                  </a:txBody>
                  <a:tcPr marL="45720" marR="45720" marT="18288" marB="18288">
                    <a:solidFill>
                      <a:srgbClr val="F8F1D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300" b="0">
                          <a:solidFill>
                            <a:srgbClr val="1E2D21"/>
                          </a:solidFill>
                          <a:latin typeface="Arial"/>
                        </a:rPr>
                        <a:t>0</a:t>
                      </a:r>
                    </a:p>
                  </a:txBody>
                  <a:tcPr marL="45720" marR="45720" marT="18288" marB="18288">
                    <a:solidFill>
                      <a:srgbClr val="F8F1DC"/>
                    </a:solidFill>
                  </a:tcPr>
                </a:tc>
              </a:tr>
              <a:tr h="448056">
                <a:tc>
                  <a:txBody>
                    <a:bodyPr/>
                    <a:lstStyle/>
                    <a:p>
                      <a:pPr algn="l"/>
                      <a:r>
                        <a:rPr sz="1300" b="0">
                          <a:solidFill>
                            <a:srgbClr val="1E2D21"/>
                          </a:solidFill>
                          <a:latin typeface="Arial"/>
                        </a:rPr>
                        <a:t>Почти-дубли (cos ≥ 0,8)</a:t>
                      </a:r>
                    </a:p>
                  </a:txBody>
                  <a:tcPr marL="45720" marR="45720" marT="18288" marB="18288">
                    <a:solidFill>
                      <a:srgbClr val="FFFC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300" b="0">
                          <a:solidFill>
                            <a:srgbClr val="1E2D21"/>
                          </a:solidFill>
                          <a:latin typeface="Arial"/>
                        </a:rPr>
                        <a:t>13 пар, все внутри класса</a:t>
                      </a:r>
                    </a:p>
                  </a:txBody>
                  <a:tcPr marL="45720" marR="45720" marT="18288" marB="18288">
                    <a:solidFill>
                      <a:srgbClr val="FFFCF0"/>
                    </a:solidFill>
                  </a:tcPr>
                </a:tc>
              </a:tr>
            </a:tbl>
          </a:graphicData>
        </a:graphic>
      </p:graphicFrame>
      <p:sp>
        <p:nvSpPr>
          <p:cNvPr id="11" name="Rounded Rectangle 10"/>
          <p:cNvSpPr/>
          <p:nvPr/>
        </p:nvSpPr>
        <p:spPr>
          <a:xfrm>
            <a:off x="7178040" y="1234440"/>
            <a:ext cx="4617720" cy="5074920"/>
          </a:xfrm>
          <a:prstGeom prst="roundRect">
            <a:avLst>
              <a:gd name="adj" fmla="val 6000"/>
            </a:avLst>
          </a:prstGeom>
          <a:solidFill>
            <a:srgbClr val="F8F1DC"/>
          </a:solidFill>
          <a:ln w="13970">
            <a:solidFill>
              <a:srgbClr val="B59E6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7333488" y="1463040"/>
            <a:ext cx="4297680" cy="4572000"/>
          </a:xfrm>
          <a:prstGeom prst="rect">
            <a:avLst/>
          </a:prstGeom>
          <a:noFill/>
        </p:spPr>
        <p:txBody>
          <a:bodyPr wrap="square" lIns="73152" rIns="73152" tIns="36576">
            <a:spAutoFit/>
          </a:bodyPr>
          <a:lstStyle/>
          <a:p>
            <a:pPr>
              <a:spcAft>
                <a:spcPts val="700"/>
              </a:spcAft>
            </a:pPr>
            <a:r>
              <a:rPr sz="1900" b="1">
                <a:solidFill>
                  <a:srgbClr val="1C3F2F"/>
                </a:solidFill>
                <a:latin typeface="Arial"/>
              </a:rPr>
              <a:t>Что важно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600">
                <a:solidFill>
                  <a:srgbClr val="1E2D21"/>
                </a:solidFill>
                <a:latin typeface="Arial"/>
              </a:rPr>
              <a:t>• Корпус пригоден для классификации, но не для сильных выводов о «чистом» стиле.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600">
                <a:solidFill>
                  <a:srgbClr val="1E2D21"/>
                </a:solidFill>
                <a:latin typeface="Arial"/>
              </a:rPr>
              <a:t>• Ограничения: короткие тексты, дисбаланс, один автор, отсутствие сцен.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600">
                <a:solidFill>
                  <a:srgbClr val="1E2D21"/>
                </a:solidFill>
                <a:latin typeface="Arial"/>
              </a:rPr>
              <a:t>• Все дальнейшие результаты нужно сравнивать с случайным уровнем 2,9%, а не с нулём.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backgroun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Rounded Rectangle 2"/>
          <p:cNvSpPr/>
          <p:nvPr/>
        </p:nvSpPr>
        <p:spPr>
          <a:xfrm>
            <a:off x="594360" y="822960"/>
            <a:ext cx="10972800" cy="5120640"/>
          </a:xfrm>
          <a:prstGeom prst="roundRect">
            <a:avLst>
              <a:gd name="adj" fmla="val 6000"/>
            </a:avLst>
          </a:prstGeom>
          <a:solidFill>
            <a:srgbClr val="F8F1DC"/>
          </a:solidFill>
          <a:ln w="13970">
            <a:solidFill>
              <a:srgbClr val="B59E6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868680" y="1051560"/>
            <a:ext cx="2377440" cy="914400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l"/>
            <a:r>
              <a:rPr sz="2200" b="1">
                <a:solidFill>
                  <a:srgbClr val="CC9933"/>
                </a:solidFill>
                <a:latin typeface="Arial"/>
              </a:rPr>
              <a:t>Блок 2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68680" y="1874519"/>
            <a:ext cx="10241280" cy="822960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l"/>
            <a:r>
              <a:rPr sz="3800" b="1">
                <a:solidFill>
                  <a:srgbClr val="1C3F2F"/>
                </a:solidFill>
                <a:latin typeface="Arial"/>
              </a:rPr>
              <a:t>Методология: как измеряем стиль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68680" y="2788920"/>
            <a:ext cx="10058400" cy="548640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l"/>
            <a:r>
              <a:rPr sz="2000" b="0">
                <a:solidFill>
                  <a:srgbClr val="7E502A"/>
                </a:solidFill>
                <a:latin typeface="Arial"/>
              </a:rPr>
              <a:t>Признаки, модели и проверка — на понятном языке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68680" y="3566160"/>
            <a:ext cx="10058400" cy="1737360"/>
          </a:xfrm>
          <a:prstGeom prst="rect">
            <a:avLst/>
          </a:prstGeom>
          <a:noFill/>
        </p:spPr>
        <p:txBody>
          <a:bodyPr wrap="square" lIns="73152" rIns="73152" tIns="36576">
            <a:spAutoFit/>
          </a:bodyPr>
          <a:lstStyle/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700">
                <a:solidFill>
                  <a:srgbClr val="1E2D21"/>
                </a:solidFill>
                <a:latin typeface="Arial"/>
              </a:rPr>
              <a:t>• Какие свойства текста считаем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700">
                <a:solidFill>
                  <a:srgbClr val="1E2D21"/>
                </a:solidFill>
                <a:latin typeface="Arial"/>
              </a:rPr>
              <a:t>• Как работает LSA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700">
                <a:solidFill>
                  <a:srgbClr val="1E2D21"/>
                </a:solidFill>
                <a:latin typeface="Arial"/>
              </a:rPr>
              <a:t>• Как устроены классификаторы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700">
                <a:solidFill>
                  <a:srgbClr val="1E2D21"/>
                </a:solidFill>
                <a:latin typeface="Arial"/>
              </a:rPr>
              <a:t>• Как не обмануть себя при оценке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68680" y="5394960"/>
            <a:ext cx="6400800" cy="320040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l"/>
            <a:r>
              <a:rPr sz="1500" b="1">
                <a:solidFill>
                  <a:srgbClr val="A6372B"/>
                </a:solidFill>
                <a:latin typeface="Arial"/>
              </a:rPr>
              <a:t>Рассказчик 2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11480" y="6510528"/>
            <a:ext cx="7132320" cy="219456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l"/>
            <a:r>
              <a:rPr sz="1000" b="0">
                <a:solidFill>
                  <a:srgbClr val="1E2D21"/>
                </a:solidFill>
                <a:latin typeface="Arial"/>
              </a:rPr>
              <a:t>Блок 2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1109960" y="6510528"/>
            <a:ext cx="502920" cy="219456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r"/>
            <a:r>
              <a:rPr sz="1000" b="0">
                <a:solidFill>
                  <a:srgbClr val="1E2D21"/>
                </a:solidFill>
                <a:latin typeface="Arial"/>
              </a:rPr>
              <a:t>10</a:t>
            </a:r>
          </a:p>
        </p:txBody>
      </p:sp>
      <p:pic>
        <p:nvPicPr>
          <p:cNvPr id="11" name="Picture 10" descr="chicken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50624" y="6510528"/>
            <a:ext cx="219456" cy="219456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backgroun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Rounded Rectangle 2"/>
          <p:cNvSpPr/>
          <p:nvPr/>
        </p:nvSpPr>
        <p:spPr>
          <a:xfrm>
            <a:off x="384048" y="256032"/>
            <a:ext cx="11420856" cy="786384"/>
          </a:xfrm>
          <a:prstGeom prst="roundRect">
            <a:avLst>
              <a:gd name="adj" fmla="val 6000"/>
            </a:avLst>
          </a:prstGeom>
          <a:solidFill>
            <a:srgbClr val="F8F1DC"/>
          </a:solidFill>
          <a:ln w="13970">
            <a:solidFill>
              <a:srgbClr val="B59E6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530352" y="310896"/>
            <a:ext cx="9326880" cy="411480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l"/>
            <a:r>
              <a:rPr sz="2500" b="1">
                <a:solidFill>
                  <a:srgbClr val="1C3F2F"/>
                </a:solidFill>
                <a:latin typeface="Arial"/>
              </a:rPr>
              <a:t>Общая схема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44000" y="384048"/>
            <a:ext cx="2423160" cy="320040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r"/>
            <a:r>
              <a:rPr sz="1300" b="0">
                <a:solidFill>
                  <a:srgbClr val="7E502A"/>
                </a:solidFill>
                <a:latin typeface="Arial"/>
              </a:rPr>
              <a:t>Блок 2 · Методология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11480" y="6510528"/>
            <a:ext cx="7132320" cy="219456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l"/>
            <a:r>
              <a:rPr sz="1000" b="0">
                <a:solidFill>
                  <a:srgbClr val="1E2D21"/>
                </a:solidFill>
                <a:latin typeface="Arial"/>
              </a:rPr>
              <a:t>Блок 2 · Методология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109960" y="6510528"/>
            <a:ext cx="502920" cy="219456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r"/>
            <a:r>
              <a:rPr sz="1000" b="0">
                <a:solidFill>
                  <a:srgbClr val="1E2D21"/>
                </a:solidFill>
                <a:latin typeface="Arial"/>
              </a:rPr>
              <a:t>11</a:t>
            </a:r>
          </a:p>
        </p:txBody>
      </p:sp>
      <p:pic>
        <p:nvPicPr>
          <p:cNvPr id="8" name="Picture 7" descr="chicken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50624" y="6510528"/>
            <a:ext cx="219456" cy="219456"/>
          </a:xfrm>
          <a:prstGeom prst="rect">
            <a:avLst/>
          </a:prstGeom>
        </p:spPr>
      </p:pic>
      <p:sp>
        <p:nvSpPr>
          <p:cNvPr id="9" name="Rounded Rectangle 8"/>
          <p:cNvSpPr/>
          <p:nvPr/>
        </p:nvSpPr>
        <p:spPr>
          <a:xfrm>
            <a:off x="502920" y="1828800"/>
            <a:ext cx="1691640" cy="2148840"/>
          </a:xfrm>
          <a:prstGeom prst="roundRect">
            <a:avLst>
              <a:gd name="adj" fmla="val 6000"/>
            </a:avLst>
          </a:prstGeom>
          <a:solidFill>
            <a:srgbClr val="F8F1DC"/>
          </a:solidFill>
          <a:ln w="13970">
            <a:solidFill>
              <a:srgbClr val="B59E6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612648" y="1993392"/>
            <a:ext cx="1463040" cy="411480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ctr"/>
            <a:r>
              <a:rPr sz="1500" b="1">
                <a:solidFill>
                  <a:srgbClr val="1C3F2F"/>
                </a:solidFill>
                <a:latin typeface="Arial"/>
              </a:rPr>
              <a:t>Реплика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94360" y="2468880"/>
            <a:ext cx="1508760" cy="1005840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ctr"/>
            <a:r>
              <a:rPr sz="1200" b="0">
                <a:solidFill>
                  <a:srgbClr val="1E2D21"/>
                </a:solidFill>
                <a:latin typeface="Arial"/>
              </a:rPr>
              <a:t>текст персонажа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167128" y="2468880"/>
            <a:ext cx="320040" cy="365760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ctr"/>
            <a:r>
              <a:rPr sz="2600" b="1">
                <a:solidFill>
                  <a:srgbClr val="A6372B"/>
                </a:solidFill>
                <a:latin typeface="Arial"/>
              </a:rPr>
              <a:t>→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2441448" y="1828800"/>
            <a:ext cx="1691640" cy="2148840"/>
          </a:xfrm>
          <a:prstGeom prst="roundRect">
            <a:avLst>
              <a:gd name="adj" fmla="val 6000"/>
            </a:avLst>
          </a:prstGeom>
          <a:solidFill>
            <a:srgbClr val="F8F1DC"/>
          </a:solidFill>
          <a:ln w="13970">
            <a:solidFill>
              <a:srgbClr val="B59E6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2551176" y="1993392"/>
            <a:ext cx="1463040" cy="411480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ctr"/>
            <a:r>
              <a:rPr sz="1500" b="1">
                <a:solidFill>
                  <a:srgbClr val="1C3F2F"/>
                </a:solidFill>
                <a:latin typeface="Arial"/>
              </a:rPr>
              <a:t>Очистка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532888" y="2468880"/>
            <a:ext cx="1508760" cy="1005840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ctr"/>
            <a:r>
              <a:rPr sz="1200" b="0">
                <a:solidFill>
                  <a:srgbClr val="1E2D21"/>
                </a:solidFill>
                <a:latin typeface="Arial"/>
              </a:rPr>
              <a:t>Unicode, плейсхолдеры, пробелы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105656" y="2468880"/>
            <a:ext cx="320040" cy="365760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ctr"/>
            <a:r>
              <a:rPr sz="2600" b="1">
                <a:solidFill>
                  <a:srgbClr val="A6372B"/>
                </a:solidFill>
                <a:latin typeface="Arial"/>
              </a:rPr>
              <a:t>→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4379976" y="1828800"/>
            <a:ext cx="1691640" cy="2148840"/>
          </a:xfrm>
          <a:prstGeom prst="roundRect">
            <a:avLst>
              <a:gd name="adj" fmla="val 6000"/>
            </a:avLst>
          </a:prstGeom>
          <a:solidFill>
            <a:srgbClr val="F8F1DC"/>
          </a:solidFill>
          <a:ln w="13970">
            <a:solidFill>
              <a:srgbClr val="B59E6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8" name="TextBox 17"/>
          <p:cNvSpPr txBox="1"/>
          <p:nvPr/>
        </p:nvSpPr>
        <p:spPr>
          <a:xfrm>
            <a:off x="4489704" y="1993392"/>
            <a:ext cx="1463040" cy="411480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ctr"/>
            <a:r>
              <a:rPr sz="1500" b="1">
                <a:solidFill>
                  <a:srgbClr val="1C3F2F"/>
                </a:solidFill>
                <a:latin typeface="Arial"/>
              </a:rPr>
              <a:t>Токены и POS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471416" y="2468880"/>
            <a:ext cx="1508760" cy="1005840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ctr"/>
            <a:r>
              <a:rPr sz="1200" b="0">
                <a:solidFill>
                  <a:srgbClr val="1E2D21"/>
                </a:solidFill>
                <a:latin typeface="Arial"/>
              </a:rPr>
              <a:t>NLTK, Universal POS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044184" y="2468880"/>
            <a:ext cx="320040" cy="365760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ctr"/>
            <a:r>
              <a:rPr sz="2600" b="1">
                <a:solidFill>
                  <a:srgbClr val="A6372B"/>
                </a:solidFill>
                <a:latin typeface="Arial"/>
              </a:rPr>
              <a:t>→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6318504" y="1828800"/>
            <a:ext cx="1691640" cy="2148840"/>
          </a:xfrm>
          <a:prstGeom prst="roundRect">
            <a:avLst>
              <a:gd name="adj" fmla="val 6000"/>
            </a:avLst>
          </a:prstGeom>
          <a:solidFill>
            <a:srgbClr val="F8F1DC"/>
          </a:solidFill>
          <a:ln w="13970">
            <a:solidFill>
              <a:srgbClr val="B59E6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2" name="TextBox 21"/>
          <p:cNvSpPr txBox="1"/>
          <p:nvPr/>
        </p:nvSpPr>
        <p:spPr>
          <a:xfrm>
            <a:off x="6428232" y="1993392"/>
            <a:ext cx="1463040" cy="411480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ctr"/>
            <a:r>
              <a:rPr sz="1500" b="1">
                <a:solidFill>
                  <a:srgbClr val="1C3F2F"/>
                </a:solidFill>
                <a:latin typeface="Arial"/>
              </a:rPr>
              <a:t>Признаки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409944" y="2468880"/>
            <a:ext cx="1508760" cy="1005840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ctr"/>
            <a:r>
              <a:rPr sz="1200" b="0">
                <a:solidFill>
                  <a:srgbClr val="1E2D21"/>
                </a:solidFill>
                <a:latin typeface="Arial"/>
              </a:rPr>
              <a:t>ручные, n-граммы, LSA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7982712" y="2468880"/>
            <a:ext cx="320040" cy="365760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ctr"/>
            <a:r>
              <a:rPr sz="2600" b="1">
                <a:solidFill>
                  <a:srgbClr val="A6372B"/>
                </a:solidFill>
                <a:latin typeface="Arial"/>
              </a:rPr>
              <a:t>→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8257032" y="1828800"/>
            <a:ext cx="1691640" cy="2148840"/>
          </a:xfrm>
          <a:prstGeom prst="roundRect">
            <a:avLst>
              <a:gd name="adj" fmla="val 6000"/>
            </a:avLst>
          </a:prstGeom>
          <a:solidFill>
            <a:srgbClr val="F8F1DC"/>
          </a:solidFill>
          <a:ln w="13970">
            <a:solidFill>
              <a:srgbClr val="B59E6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6" name="TextBox 25"/>
          <p:cNvSpPr txBox="1"/>
          <p:nvPr/>
        </p:nvSpPr>
        <p:spPr>
          <a:xfrm>
            <a:off x="8366760" y="1993392"/>
            <a:ext cx="1463040" cy="411480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ctr"/>
            <a:r>
              <a:rPr sz="1500" b="1">
                <a:solidFill>
                  <a:srgbClr val="1C3F2F"/>
                </a:solidFill>
                <a:latin typeface="Arial"/>
              </a:rPr>
              <a:t>Модель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8348472" y="2468880"/>
            <a:ext cx="1508760" cy="1005840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ctr"/>
            <a:r>
              <a:rPr sz="1200" b="0">
                <a:solidFill>
                  <a:srgbClr val="1E2D21"/>
                </a:solidFill>
                <a:latin typeface="Arial"/>
              </a:rPr>
              <a:t>вероятности по 34 классам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9921240" y="2468880"/>
            <a:ext cx="320040" cy="365760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ctr"/>
            <a:r>
              <a:rPr sz="2600" b="1">
                <a:solidFill>
                  <a:srgbClr val="A6372B"/>
                </a:solidFill>
                <a:latin typeface="Arial"/>
              </a:rPr>
              <a:t>→</a:t>
            </a:r>
          </a:p>
        </p:txBody>
      </p:sp>
      <p:sp>
        <p:nvSpPr>
          <p:cNvPr id="29" name="Rounded Rectangle 28"/>
          <p:cNvSpPr/>
          <p:nvPr/>
        </p:nvSpPr>
        <p:spPr>
          <a:xfrm>
            <a:off x="10195560" y="1828800"/>
            <a:ext cx="1691640" cy="2148840"/>
          </a:xfrm>
          <a:prstGeom prst="roundRect">
            <a:avLst>
              <a:gd name="adj" fmla="val 6000"/>
            </a:avLst>
          </a:prstGeom>
          <a:solidFill>
            <a:srgbClr val="F8F1DC"/>
          </a:solidFill>
          <a:ln w="13970">
            <a:solidFill>
              <a:srgbClr val="B59E6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0" name="TextBox 29"/>
          <p:cNvSpPr txBox="1"/>
          <p:nvPr/>
        </p:nvSpPr>
        <p:spPr>
          <a:xfrm>
            <a:off x="10305288" y="1993392"/>
            <a:ext cx="1463040" cy="411480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ctr"/>
            <a:r>
              <a:rPr sz="1500" b="1">
                <a:solidFill>
                  <a:srgbClr val="1C3F2F"/>
                </a:solidFill>
                <a:latin typeface="Arial"/>
              </a:rPr>
              <a:t>Проверка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10287000" y="2468880"/>
            <a:ext cx="1508760" cy="1005840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ctr"/>
            <a:r>
              <a:rPr sz="1200" b="0">
                <a:solidFill>
                  <a:srgbClr val="1E2D21"/>
                </a:solidFill>
                <a:latin typeface="Arial"/>
              </a:rPr>
              <a:t>5 блоков, повторы, метрики</a:t>
            </a:r>
          </a:p>
        </p:txBody>
      </p:sp>
      <p:sp>
        <p:nvSpPr>
          <p:cNvPr id="32" name="Rounded Rectangle 31"/>
          <p:cNvSpPr/>
          <p:nvPr/>
        </p:nvSpPr>
        <p:spPr>
          <a:xfrm>
            <a:off x="502920" y="4343400"/>
            <a:ext cx="11109960" cy="1417320"/>
          </a:xfrm>
          <a:prstGeom prst="roundRect">
            <a:avLst>
              <a:gd name="adj" fmla="val 6000"/>
            </a:avLst>
          </a:prstGeom>
          <a:solidFill>
            <a:srgbClr val="FFFCF0"/>
          </a:solidFill>
          <a:ln w="13970">
            <a:solidFill>
              <a:srgbClr val="B59E6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3" name="TextBox 32"/>
          <p:cNvSpPr txBox="1"/>
          <p:nvPr/>
        </p:nvSpPr>
        <p:spPr>
          <a:xfrm>
            <a:off x="685800" y="4480560"/>
            <a:ext cx="10744200" cy="1097280"/>
          </a:xfrm>
          <a:prstGeom prst="rect">
            <a:avLst/>
          </a:prstGeom>
          <a:noFill/>
        </p:spPr>
        <p:txBody>
          <a:bodyPr wrap="square" lIns="73152" rIns="73152" tIns="36576">
            <a:spAutoFit/>
          </a:bodyPr>
          <a:lstStyle/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500">
                <a:solidFill>
                  <a:srgbClr val="1E2D21"/>
                </a:solidFill>
                <a:latin typeface="Arial"/>
              </a:rPr>
              <a:t>• Обучение и преобразования выполняются только внутри обучающих блоков; тест не участвует в настройке.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500">
                <a:solidFill>
                  <a:srgbClr val="1E2D21"/>
                </a:solidFill>
                <a:latin typeface="Arial"/>
              </a:rPr>
              <a:t>• Вектор признаков — это не «понимание» текста, а числовое описание его статистических свойств.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backgroun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Rounded Rectangle 2"/>
          <p:cNvSpPr/>
          <p:nvPr/>
        </p:nvSpPr>
        <p:spPr>
          <a:xfrm>
            <a:off x="384048" y="256032"/>
            <a:ext cx="11420856" cy="786384"/>
          </a:xfrm>
          <a:prstGeom prst="roundRect">
            <a:avLst>
              <a:gd name="adj" fmla="val 6000"/>
            </a:avLst>
          </a:prstGeom>
          <a:solidFill>
            <a:srgbClr val="F8F1DC"/>
          </a:solidFill>
          <a:ln w="13970">
            <a:solidFill>
              <a:srgbClr val="B59E6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530352" y="310896"/>
            <a:ext cx="9326880" cy="411480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l"/>
            <a:r>
              <a:rPr sz="2500" b="1">
                <a:solidFill>
                  <a:srgbClr val="1C3F2F"/>
                </a:solidFill>
                <a:latin typeface="Arial"/>
              </a:rPr>
              <a:t>Признаки: что именно считаем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44000" y="384048"/>
            <a:ext cx="2423160" cy="320040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r"/>
            <a:r>
              <a:rPr sz="1300" b="0">
                <a:solidFill>
                  <a:srgbClr val="7E502A"/>
                </a:solidFill>
                <a:latin typeface="Arial"/>
              </a:rPr>
              <a:t>Блок 2 · Методология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11480" y="6510528"/>
            <a:ext cx="7132320" cy="219456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l"/>
            <a:r>
              <a:rPr sz="1000" b="0">
                <a:solidFill>
                  <a:srgbClr val="1E2D21"/>
                </a:solidFill>
                <a:latin typeface="Arial"/>
              </a:rPr>
              <a:t>Блок 2 · Методология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109960" y="6510528"/>
            <a:ext cx="502920" cy="219456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r"/>
            <a:r>
              <a:rPr sz="1000" b="0">
                <a:solidFill>
                  <a:srgbClr val="1E2D21"/>
                </a:solidFill>
                <a:latin typeface="Arial"/>
              </a:rPr>
              <a:t>12</a:t>
            </a:r>
          </a:p>
        </p:txBody>
      </p:sp>
      <p:pic>
        <p:nvPicPr>
          <p:cNvPr id="8" name="Picture 7" descr="chicken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50624" y="6510528"/>
            <a:ext cx="219456" cy="219456"/>
          </a:xfrm>
          <a:prstGeom prst="rect">
            <a:avLst/>
          </a:prstGeom>
        </p:spPr>
      </p:pic>
      <p:sp>
        <p:nvSpPr>
          <p:cNvPr id="9" name="Rounded Rectangle 8"/>
          <p:cNvSpPr/>
          <p:nvPr/>
        </p:nvSpPr>
        <p:spPr>
          <a:xfrm>
            <a:off x="411480" y="1234440"/>
            <a:ext cx="5577840" cy="5074920"/>
          </a:xfrm>
          <a:prstGeom prst="roundRect">
            <a:avLst>
              <a:gd name="adj" fmla="val 6000"/>
            </a:avLst>
          </a:prstGeom>
          <a:solidFill>
            <a:srgbClr val="F8F1DC"/>
          </a:solidFill>
          <a:ln w="13970">
            <a:solidFill>
              <a:srgbClr val="B59E6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594360" y="1417320"/>
            <a:ext cx="5212080" cy="4663440"/>
          </a:xfrm>
          <a:prstGeom prst="rect">
            <a:avLst/>
          </a:prstGeom>
          <a:noFill/>
        </p:spPr>
        <p:txBody>
          <a:bodyPr wrap="square" lIns="73152" rIns="73152" tIns="36576">
            <a:spAutoFit/>
          </a:bodyPr>
          <a:lstStyle/>
          <a:p>
            <a:pPr>
              <a:spcAft>
                <a:spcPts val="700"/>
              </a:spcAft>
            </a:pPr>
            <a:r>
              <a:rPr sz="1700" b="1">
                <a:solidFill>
                  <a:srgbClr val="1C3F2F"/>
                </a:solidFill>
                <a:latin typeface="Arial"/>
              </a:rPr>
              <a:t>Ручные признаки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400">
                <a:solidFill>
                  <a:srgbClr val="1E2D21"/>
                </a:solidFill>
                <a:latin typeface="Arial"/>
              </a:rPr>
              <a:t>• 454 ручных признака в 11 группах.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400">
                <a:solidFill>
                  <a:srgbClr val="1E2D21"/>
                </a:solidFill>
                <a:latin typeface="Arial"/>
              </a:rPr>
              <a:t>• Длина: слова, символы, предложения, длина слова.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400">
                <a:solidFill>
                  <a:srgbClr val="1E2D21"/>
                </a:solidFill>
                <a:latin typeface="Arial"/>
              </a:rPr>
              <a:t>• Лексика и орфография: распределение длин, апострофы, заглавные, цифры.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400">
                <a:solidFill>
                  <a:srgbClr val="1E2D21"/>
                </a:solidFill>
                <a:latin typeface="Arial"/>
              </a:rPr>
              <a:t>• Словарное богатство: TTR, Guiraud, Yule's K, hapax; на коротких текстах нестабильно.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400">
                <a:solidFill>
                  <a:srgbClr val="1E2D21"/>
                </a:solidFill>
                <a:latin typeface="Arial"/>
              </a:rPr>
              <a:t>• Пунктуация: запятые, многоточия, восклицания, вопросы, повторы.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400">
                <a:solidFill>
                  <a:srgbClr val="1E2D21"/>
                </a:solidFill>
                <a:latin typeface="Arial"/>
              </a:rPr>
              <a:t>• Разговорные маркеры: междометия, смех, хеджи, вежливость, сокращения.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172200" y="1234440"/>
            <a:ext cx="5577840" cy="5074920"/>
          </a:xfrm>
          <a:prstGeom prst="roundRect">
            <a:avLst>
              <a:gd name="adj" fmla="val 6000"/>
            </a:avLst>
          </a:prstGeom>
          <a:solidFill>
            <a:srgbClr val="FFFCF0"/>
          </a:solidFill>
          <a:ln w="13970">
            <a:solidFill>
              <a:srgbClr val="B59E6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6355080" y="1417320"/>
            <a:ext cx="5212080" cy="4663440"/>
          </a:xfrm>
          <a:prstGeom prst="rect">
            <a:avLst/>
          </a:prstGeom>
          <a:noFill/>
        </p:spPr>
        <p:txBody>
          <a:bodyPr wrap="square" lIns="73152" rIns="73152" tIns="36576">
            <a:spAutoFit/>
          </a:bodyPr>
          <a:lstStyle/>
          <a:p>
            <a:pPr>
              <a:spcAft>
                <a:spcPts val="700"/>
              </a:spcAft>
            </a:pPr>
            <a:r>
              <a:rPr sz="1700" b="1">
                <a:solidFill>
                  <a:srgbClr val="1C3F2F"/>
                </a:solidFill>
                <a:latin typeface="Arial"/>
              </a:rPr>
              <a:t>Синтаксис и векторные блоки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400">
                <a:solidFill>
                  <a:srgbClr val="1E2D21"/>
                </a:solidFill>
                <a:latin typeface="Arial"/>
              </a:rPr>
              <a:t>• Функциональные слова: около 150 закрытых слов и 12 категорий.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400">
                <a:solidFill>
                  <a:srgbClr val="1E2D21"/>
                </a:solidFill>
                <a:latin typeface="Arial"/>
              </a:rPr>
              <a:t>• Местоимения: 1-е, 2-е, 3-е лицо; отношение «я/ты».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400">
                <a:solidFill>
                  <a:srgbClr val="1E2D21"/>
                </a:solidFill>
                <a:latin typeface="Arial"/>
              </a:rPr>
              <a:t>• Части речи: Universal POS и Penn Treebank, время, модальность, герундий.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400">
                <a:solidFill>
                  <a:srgbClr val="1E2D21"/>
                </a:solidFill>
                <a:latin typeface="Arial"/>
              </a:rPr>
              <a:t>• Синтаксис-прокси: клаузы, подчинительные союзы, пассив, вопросы.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400">
                <a:solidFill>
                  <a:srgbClr val="1E2D21"/>
                </a:solidFill>
                <a:latin typeface="Arial"/>
              </a:rPr>
              <a:t>• Символьные n-граммы 2–5 и POS n-граммы 1–3.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400">
                <a:solidFill>
                  <a:srgbClr val="1E2D21"/>
                </a:solidFill>
                <a:latin typeface="Arial"/>
              </a:rPr>
              <a:t>• LSA: сжатые векторы по словам, содержанию, POS и символам.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backgroun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Rounded Rectangle 2"/>
          <p:cNvSpPr/>
          <p:nvPr/>
        </p:nvSpPr>
        <p:spPr>
          <a:xfrm>
            <a:off x="384048" y="256032"/>
            <a:ext cx="11420856" cy="786384"/>
          </a:xfrm>
          <a:prstGeom prst="roundRect">
            <a:avLst>
              <a:gd name="adj" fmla="val 6000"/>
            </a:avLst>
          </a:prstGeom>
          <a:solidFill>
            <a:srgbClr val="F8F1DC"/>
          </a:solidFill>
          <a:ln w="13970">
            <a:solidFill>
              <a:srgbClr val="B59E6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530352" y="310896"/>
            <a:ext cx="9326880" cy="411480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l"/>
            <a:r>
              <a:rPr sz="2500" b="1">
                <a:solidFill>
                  <a:srgbClr val="1C3F2F"/>
                </a:solidFill>
                <a:latin typeface="Arial"/>
              </a:rPr>
              <a:t>LSA простыми словами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44000" y="384048"/>
            <a:ext cx="2423160" cy="320040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r"/>
            <a:r>
              <a:rPr sz="1300" b="0">
                <a:solidFill>
                  <a:srgbClr val="7E502A"/>
                </a:solidFill>
                <a:latin typeface="Arial"/>
              </a:rPr>
              <a:t>Блок 2 · Методология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11480" y="6510528"/>
            <a:ext cx="7132320" cy="219456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l"/>
            <a:r>
              <a:rPr sz="1000" b="0">
                <a:solidFill>
                  <a:srgbClr val="1E2D21"/>
                </a:solidFill>
                <a:latin typeface="Arial"/>
              </a:rPr>
              <a:t>Блок 2 · Методология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109960" y="6510528"/>
            <a:ext cx="502920" cy="219456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r"/>
            <a:r>
              <a:rPr sz="1000" b="0">
                <a:solidFill>
                  <a:srgbClr val="1E2D21"/>
                </a:solidFill>
                <a:latin typeface="Arial"/>
              </a:rPr>
              <a:t>13</a:t>
            </a:r>
          </a:p>
        </p:txBody>
      </p:sp>
      <p:pic>
        <p:nvPicPr>
          <p:cNvPr id="8" name="Picture 7" descr="chicken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50624" y="6510528"/>
            <a:ext cx="219456" cy="219456"/>
          </a:xfrm>
          <a:prstGeom prst="rect">
            <a:avLst/>
          </a:prstGeom>
        </p:spPr>
      </p:pic>
      <p:sp>
        <p:nvSpPr>
          <p:cNvPr id="9" name="Rounded Rectangle 8"/>
          <p:cNvSpPr/>
          <p:nvPr/>
        </p:nvSpPr>
        <p:spPr>
          <a:xfrm>
            <a:off x="411480" y="1234440"/>
            <a:ext cx="5486400" cy="5074920"/>
          </a:xfrm>
          <a:prstGeom prst="roundRect">
            <a:avLst>
              <a:gd name="adj" fmla="val 6000"/>
            </a:avLst>
          </a:prstGeom>
          <a:solidFill>
            <a:srgbClr val="F8F1DC"/>
          </a:solidFill>
          <a:ln w="13970">
            <a:solidFill>
              <a:srgbClr val="B59E6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594360" y="1417320"/>
            <a:ext cx="5120640" cy="4663440"/>
          </a:xfrm>
          <a:prstGeom prst="rect">
            <a:avLst/>
          </a:prstGeom>
          <a:noFill/>
        </p:spPr>
        <p:txBody>
          <a:bodyPr wrap="square" lIns="73152" rIns="73152" tIns="36576">
            <a:spAutoFit/>
          </a:bodyPr>
          <a:lstStyle/>
          <a:p>
            <a:pPr>
              <a:spcAft>
                <a:spcPts val="700"/>
              </a:spcAft>
            </a:pPr>
            <a:r>
              <a:rPr sz="1900" b="1">
                <a:solidFill>
                  <a:srgbClr val="1C3F2F"/>
                </a:solidFill>
                <a:latin typeface="Arial"/>
              </a:rPr>
              <a:t>Идея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600">
                <a:solidFill>
                  <a:srgbClr val="1E2D21"/>
                </a:solidFill>
                <a:latin typeface="Arial"/>
              </a:rPr>
              <a:t>• Строим таблицу «документ × термин» и взвешиваем частоты через TF-IDF.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600">
                <a:solidFill>
                  <a:srgbClr val="1E2D21"/>
                </a:solidFill>
                <a:latin typeface="Arial"/>
              </a:rPr>
              <a:t>• Сжимаем таблицу сингулярным разложением до k скрытых осей.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600">
                <a:solidFill>
                  <a:srgbClr val="1E2D21"/>
                </a:solidFill>
                <a:latin typeface="Arial"/>
              </a:rPr>
              <a:t>• Каждая реплика превращается в вектор из k чисел.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600">
                <a:solidFill>
                  <a:srgbClr val="1E2D21"/>
                </a:solidFill>
                <a:latin typeface="Arial"/>
              </a:rPr>
              <a:t>• Оси не обязаны быть темами; их знак и порядок произвольны.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600">
                <a:solidFill>
                  <a:srgbClr val="1E2D21"/>
                </a:solidFill>
                <a:latin typeface="Arial"/>
              </a:rPr>
              <a:t>• k выбирается по объяснённой дисперсии и внешней метрике.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080760" y="1234440"/>
            <a:ext cx="5669280" cy="5074920"/>
          </a:xfrm>
          <a:prstGeom prst="roundRect">
            <a:avLst>
              <a:gd name="adj" fmla="val 6000"/>
            </a:avLst>
          </a:prstGeom>
          <a:solidFill>
            <a:srgbClr val="FFFCF0"/>
          </a:solidFill>
          <a:ln w="13970">
            <a:solidFill>
              <a:srgbClr val="B59E6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6263640" y="1417320"/>
            <a:ext cx="5303520" cy="4663440"/>
          </a:xfrm>
          <a:prstGeom prst="rect">
            <a:avLst/>
          </a:prstGeom>
          <a:noFill/>
        </p:spPr>
        <p:txBody>
          <a:bodyPr wrap="square" lIns="73152" rIns="73152" tIns="36576">
            <a:spAutoFit/>
          </a:bodyPr>
          <a:lstStyle/>
          <a:p>
            <a:pPr>
              <a:spcAft>
                <a:spcPts val="700"/>
              </a:spcAft>
            </a:pPr>
            <a:r>
              <a:rPr sz="1800" b="1">
                <a:solidFill>
                  <a:srgbClr val="1C3F2F"/>
                </a:solidFill>
                <a:latin typeface="Arial"/>
              </a:rPr>
              <a:t>Варианты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500">
                <a:solidFill>
                  <a:srgbClr val="1E2D21"/>
                </a:solidFill>
                <a:latin typeface="Arial"/>
              </a:rPr>
              <a:t>• word — лексика и тема.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500">
                <a:solidFill>
                  <a:srgbClr val="1E2D21"/>
                </a:solidFill>
                <a:latin typeface="Arial"/>
              </a:rPr>
              <a:t>• content — содержание после удаления стоп-слов.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500">
                <a:solidFill>
                  <a:srgbClr val="1E2D21"/>
                </a:solidFill>
                <a:latin typeface="Arial"/>
              </a:rPr>
              <a:t>• fw — функциональные слова и синтаксис.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500">
                <a:solidFill>
                  <a:srgbClr val="1E2D21"/>
                </a:solidFill>
                <a:latin typeface="Arial"/>
              </a:rPr>
              <a:t>• char — морфология и пунктуация.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500">
                <a:solidFill>
                  <a:srgbClr val="1E2D21"/>
                </a:solidFill>
                <a:latin typeface="Arial"/>
              </a:rPr>
              <a:t>• pos — частеречные последовательности.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500">
                <a:solidFill>
                  <a:srgbClr val="1E2D21"/>
                </a:solidFill>
                <a:latin typeface="Arial"/>
              </a:rPr>
              <a:t>• В работе k = 50–400; для content-LSA качество росло до 400.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594360" y="5166360"/>
            <a:ext cx="10881360" cy="731520"/>
          </a:xfrm>
          <a:prstGeom prst="roundRect">
            <a:avLst>
              <a:gd name="adj" fmla="val 6000"/>
            </a:avLst>
          </a:prstGeom>
          <a:solidFill>
            <a:srgbClr val="FFFCF0"/>
          </a:solidFill>
          <a:ln w="13970">
            <a:solidFill>
              <a:srgbClr val="B59E6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731520" y="5285232"/>
            <a:ext cx="10607040" cy="457200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ctr"/>
            <a:r>
              <a:rPr sz="1500" b="1">
                <a:solidFill>
                  <a:srgbClr val="A6372B"/>
                </a:solidFill>
                <a:latin typeface="Arial"/>
              </a:rPr>
              <a:t>Ключевой вопрос: LSA по содержательным словам ловит тему, а не только стиль.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backgroun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Rounded Rectangle 2"/>
          <p:cNvSpPr/>
          <p:nvPr/>
        </p:nvSpPr>
        <p:spPr>
          <a:xfrm>
            <a:off x="384048" y="256032"/>
            <a:ext cx="11420856" cy="786384"/>
          </a:xfrm>
          <a:prstGeom prst="roundRect">
            <a:avLst>
              <a:gd name="adj" fmla="val 6000"/>
            </a:avLst>
          </a:prstGeom>
          <a:solidFill>
            <a:srgbClr val="F8F1DC"/>
          </a:solidFill>
          <a:ln w="13970">
            <a:solidFill>
              <a:srgbClr val="B59E6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530352" y="310896"/>
            <a:ext cx="9326880" cy="411480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l"/>
            <a:r>
              <a:rPr sz="2500" b="1">
                <a:solidFill>
                  <a:srgbClr val="1C3F2F"/>
                </a:solidFill>
                <a:latin typeface="Arial"/>
              </a:rPr>
              <a:t>Логистическая регрессия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44000" y="384048"/>
            <a:ext cx="2423160" cy="320040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r"/>
            <a:r>
              <a:rPr sz="1300" b="0">
                <a:solidFill>
                  <a:srgbClr val="7E502A"/>
                </a:solidFill>
                <a:latin typeface="Arial"/>
              </a:rPr>
              <a:t>Блок 2 · Методология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11480" y="6510528"/>
            <a:ext cx="7132320" cy="219456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l"/>
            <a:r>
              <a:rPr sz="1000" b="0">
                <a:solidFill>
                  <a:srgbClr val="1E2D21"/>
                </a:solidFill>
                <a:latin typeface="Arial"/>
              </a:rPr>
              <a:t>Блок 2 · Методология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109960" y="6510528"/>
            <a:ext cx="502920" cy="219456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r"/>
            <a:r>
              <a:rPr sz="1000" b="0">
                <a:solidFill>
                  <a:srgbClr val="1E2D21"/>
                </a:solidFill>
                <a:latin typeface="Arial"/>
              </a:rPr>
              <a:t>14</a:t>
            </a:r>
          </a:p>
        </p:txBody>
      </p:sp>
      <p:pic>
        <p:nvPicPr>
          <p:cNvPr id="8" name="Picture 7" descr="chicken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50624" y="6510528"/>
            <a:ext cx="219456" cy="219456"/>
          </a:xfrm>
          <a:prstGeom prst="rect">
            <a:avLst/>
          </a:prstGeom>
        </p:spPr>
      </p:pic>
      <p:sp>
        <p:nvSpPr>
          <p:cNvPr id="9" name="Rounded Rectangle 8"/>
          <p:cNvSpPr/>
          <p:nvPr/>
        </p:nvSpPr>
        <p:spPr>
          <a:xfrm>
            <a:off x="411480" y="1234440"/>
            <a:ext cx="5486400" cy="5074920"/>
          </a:xfrm>
          <a:prstGeom prst="roundRect">
            <a:avLst>
              <a:gd name="adj" fmla="val 6000"/>
            </a:avLst>
          </a:prstGeom>
          <a:solidFill>
            <a:srgbClr val="F8F1DC"/>
          </a:solidFill>
          <a:ln w="13970">
            <a:solidFill>
              <a:srgbClr val="B59E6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640080" y="1417320"/>
            <a:ext cx="5029200" cy="320040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l"/>
            <a:r>
              <a:rPr sz="1800" b="1">
                <a:solidFill>
                  <a:srgbClr val="1C3F2F"/>
                </a:solidFill>
                <a:latin typeface="Arial"/>
              </a:rPr>
              <a:t>Как работает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40080" y="1783080"/>
            <a:ext cx="5029200" cy="4297680"/>
          </a:xfrm>
          <a:prstGeom prst="rect">
            <a:avLst/>
          </a:prstGeom>
          <a:noFill/>
        </p:spPr>
        <p:txBody>
          <a:bodyPr wrap="square" lIns="73152" rIns="73152" tIns="36576">
            <a:spAutoFit/>
          </a:bodyPr>
          <a:lstStyle/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500">
                <a:solidFill>
                  <a:srgbClr val="1E2D21"/>
                </a:solidFill>
                <a:latin typeface="Arial"/>
              </a:rPr>
              <a:t>• Для каждого класса считает линейную оценку: сумма «признак × вес» плюс сдвиг.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500">
                <a:solidFill>
                  <a:srgbClr val="1E2D21"/>
                </a:solidFill>
                <a:latin typeface="Arial"/>
              </a:rPr>
              <a:t>• Преобразует оценки в вероятности через softmax: они неотрицательны и суммируются в 1.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500">
                <a:solidFill>
                  <a:srgbClr val="1E2D21"/>
                </a:solidFill>
                <a:latin typeface="Arial"/>
              </a:rPr>
              <a:t>• Обучение минимизирует перекрёстную энтропию — штраф за низкую вероятность истинного класса.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500">
                <a:solidFill>
                  <a:srgbClr val="1E2D21"/>
                </a:solidFill>
                <a:latin typeface="Arial"/>
              </a:rPr>
              <a:t>• L2-регуляризация удерживает веса малыми; параметр C задаёт силу регуляризации.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500">
                <a:solidFill>
                  <a:srgbClr val="1E2D21"/>
                </a:solidFill>
                <a:latin typeface="Arial"/>
              </a:rPr>
              <a:t>• class_weight='balanced' повышает вес редких классов.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6080760" y="1234440"/>
            <a:ext cx="5669280" cy="5074920"/>
          </a:xfrm>
          <a:prstGeom prst="roundRect">
            <a:avLst>
              <a:gd name="adj" fmla="val 6000"/>
            </a:avLst>
          </a:prstGeom>
          <a:solidFill>
            <a:srgbClr val="FFFCF0"/>
          </a:solidFill>
          <a:ln w="13970">
            <a:solidFill>
              <a:srgbClr val="B59E6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6263640" y="1417320"/>
            <a:ext cx="5303520" cy="4663440"/>
          </a:xfrm>
          <a:prstGeom prst="rect">
            <a:avLst/>
          </a:prstGeom>
          <a:noFill/>
        </p:spPr>
        <p:txBody>
          <a:bodyPr wrap="square" lIns="73152" rIns="73152" tIns="36576">
            <a:spAutoFit/>
          </a:bodyPr>
          <a:lstStyle/>
          <a:p>
            <a:pPr>
              <a:spcAft>
                <a:spcPts val="700"/>
              </a:spcAft>
            </a:pPr>
            <a:r>
              <a:rPr sz="1800" b="1">
                <a:solidFill>
                  <a:srgbClr val="1C3F2F"/>
                </a:solidFill>
                <a:latin typeface="Arial"/>
              </a:rPr>
              <a:t>Что важно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500">
                <a:solidFill>
                  <a:srgbClr val="1E2D21"/>
                </a:solidFill>
                <a:latin typeface="Arial"/>
              </a:rPr>
              <a:t>• Плюсы: устойчива при большом числе признаков, даёт вероятности, коэффициенты интерпретируемы.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500">
                <a:solidFill>
                  <a:srgbClr val="1E2D21"/>
                </a:solidFill>
                <a:latin typeface="Arial"/>
              </a:rPr>
              <a:t>• Минусы: только линейные границы; при сильной корреляции признаков веса нестабильны.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500">
                <a:solidFill>
                  <a:srgbClr val="1E2D21"/>
                </a:solidFill>
                <a:latin typeface="Arial"/>
              </a:rPr>
              <a:t>• В работе — основная линейная базовая модель.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500">
                <a:solidFill>
                  <a:srgbClr val="1E2D21"/>
                </a:solidFill>
                <a:latin typeface="Arial"/>
              </a:rPr>
              <a:t>• Сравнение C: 0,03–10; балансировка классов критична.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backgroun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Rounded Rectangle 2"/>
          <p:cNvSpPr/>
          <p:nvPr/>
        </p:nvSpPr>
        <p:spPr>
          <a:xfrm>
            <a:off x="384048" y="256032"/>
            <a:ext cx="11420856" cy="786384"/>
          </a:xfrm>
          <a:prstGeom prst="roundRect">
            <a:avLst>
              <a:gd name="adj" fmla="val 6000"/>
            </a:avLst>
          </a:prstGeom>
          <a:solidFill>
            <a:srgbClr val="F8F1DC"/>
          </a:solidFill>
          <a:ln w="13970">
            <a:solidFill>
              <a:srgbClr val="B59E6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530352" y="310896"/>
            <a:ext cx="9326880" cy="411480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l"/>
            <a:r>
              <a:rPr sz="2500" b="1">
                <a:solidFill>
                  <a:srgbClr val="1C3F2F"/>
                </a:solidFill>
                <a:latin typeface="Arial"/>
              </a:rPr>
              <a:t>SVM, деревья и ансамбли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44000" y="384048"/>
            <a:ext cx="2423160" cy="320040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r"/>
            <a:r>
              <a:rPr sz="1300" b="0">
                <a:solidFill>
                  <a:srgbClr val="7E502A"/>
                </a:solidFill>
                <a:latin typeface="Arial"/>
              </a:rPr>
              <a:t>Блок 2 · Методология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11480" y="6510528"/>
            <a:ext cx="7132320" cy="219456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l"/>
            <a:r>
              <a:rPr sz="1000" b="0">
                <a:solidFill>
                  <a:srgbClr val="1E2D21"/>
                </a:solidFill>
                <a:latin typeface="Arial"/>
              </a:rPr>
              <a:t>Блок 2 · Методология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109960" y="6510528"/>
            <a:ext cx="502920" cy="219456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r"/>
            <a:r>
              <a:rPr sz="1000" b="0">
                <a:solidFill>
                  <a:srgbClr val="1E2D21"/>
                </a:solidFill>
                <a:latin typeface="Arial"/>
              </a:rPr>
              <a:t>15</a:t>
            </a:r>
          </a:p>
        </p:txBody>
      </p:sp>
      <p:pic>
        <p:nvPicPr>
          <p:cNvPr id="8" name="Picture 7" descr="chicken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50624" y="6510528"/>
            <a:ext cx="219456" cy="219456"/>
          </a:xfrm>
          <a:prstGeom prst="rect">
            <a:avLst/>
          </a:prstGeom>
        </p:spPr>
      </p:pic>
      <p:sp>
        <p:nvSpPr>
          <p:cNvPr id="9" name="Rounded Rectangle 8"/>
          <p:cNvSpPr/>
          <p:nvPr/>
        </p:nvSpPr>
        <p:spPr>
          <a:xfrm>
            <a:off x="411480" y="1234440"/>
            <a:ext cx="5532120" cy="5074920"/>
          </a:xfrm>
          <a:prstGeom prst="roundRect">
            <a:avLst>
              <a:gd name="adj" fmla="val 6000"/>
            </a:avLst>
          </a:prstGeom>
          <a:solidFill>
            <a:srgbClr val="F8F1DC"/>
          </a:solidFill>
          <a:ln w="13970">
            <a:solidFill>
              <a:srgbClr val="B59E6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594360" y="1417320"/>
            <a:ext cx="5166360" cy="4663440"/>
          </a:xfrm>
          <a:prstGeom prst="rect">
            <a:avLst/>
          </a:prstGeom>
          <a:noFill/>
        </p:spPr>
        <p:txBody>
          <a:bodyPr wrap="square" lIns="73152" rIns="73152" tIns="36576">
            <a:spAutoFit/>
          </a:bodyPr>
          <a:lstStyle/>
          <a:p>
            <a:pPr>
              <a:spcAft>
                <a:spcPts val="700"/>
              </a:spcAft>
            </a:pPr>
            <a:r>
              <a:rPr sz="1700" b="1">
                <a:solidFill>
                  <a:srgbClr val="1C3F2F"/>
                </a:solidFill>
                <a:latin typeface="Arial"/>
              </a:rPr>
              <a:t>Идеи моделей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400">
                <a:solidFill>
                  <a:srgbClr val="1E2D21"/>
                </a:solidFill>
                <a:latin typeface="Arial"/>
              </a:rPr>
              <a:t>• Линейный SVM ищет границу с максимальным зазором; C штрафует ошибки.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400">
                <a:solidFill>
                  <a:srgbClr val="1E2D21"/>
                </a:solidFill>
                <a:latin typeface="Arial"/>
              </a:rPr>
              <a:t>• SVM не даёт вероятностей: только решающую функцию; тройка лучших считается по её значениям.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400">
                <a:solidFill>
                  <a:srgbClr val="1E2D21"/>
                </a:solidFill>
                <a:latin typeface="Arial"/>
              </a:rPr>
              <a:t>• Случайный лес: много деревьев, каждое на своей подвыборке; голосование.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400">
                <a:solidFill>
                  <a:srgbClr val="1E2D21"/>
                </a:solidFill>
                <a:latin typeface="Arial"/>
              </a:rPr>
              <a:t>• Сверхслучайные деревья (ExtraTrees): пороги в узлах выбираются случайно; меньше дисперсии, быстрее.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400">
                <a:solidFill>
                  <a:srgbClr val="1E2D21"/>
                </a:solidFill>
                <a:latin typeface="Arial"/>
              </a:rPr>
              <a:t>• Мягкое голосование усредняет вероятности нескольких моделей.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400">
                <a:solidFill>
                  <a:srgbClr val="1E2D21"/>
                </a:solidFill>
                <a:latin typeface="Arial"/>
              </a:rPr>
              <a:t>• Стековое объединение обучает мета-классификатор на предсказаниях базовых моделей.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126480" y="1234440"/>
            <a:ext cx="5623560" cy="5074920"/>
          </a:xfrm>
          <a:prstGeom prst="roundRect">
            <a:avLst>
              <a:gd name="adj" fmla="val 6000"/>
            </a:avLst>
          </a:prstGeom>
          <a:solidFill>
            <a:srgbClr val="FFFCF0"/>
          </a:solidFill>
          <a:ln w="13970">
            <a:solidFill>
              <a:srgbClr val="B59E6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6309360" y="1417320"/>
            <a:ext cx="5257800" cy="4663440"/>
          </a:xfrm>
          <a:prstGeom prst="rect">
            <a:avLst/>
          </a:prstGeom>
          <a:noFill/>
        </p:spPr>
        <p:txBody>
          <a:bodyPr wrap="square" lIns="73152" rIns="73152" tIns="36576">
            <a:spAutoFit/>
          </a:bodyPr>
          <a:lstStyle/>
          <a:p>
            <a:pPr>
              <a:spcAft>
                <a:spcPts val="700"/>
              </a:spcAft>
            </a:pPr>
            <a:r>
              <a:rPr sz="1700" b="1">
                <a:solidFill>
                  <a:srgbClr val="1C3F2F"/>
                </a:solidFill>
                <a:latin typeface="Arial"/>
              </a:rPr>
              <a:t>Сильные и слабые стороны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400">
                <a:solidFill>
                  <a:srgbClr val="1E2D21"/>
                </a:solidFill>
                <a:latin typeface="Arial"/>
              </a:rPr>
              <a:t>• Деревья ловят нелинейные взаимодействия: «если многоточий и короткая реплика — это Jas».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400">
                <a:solidFill>
                  <a:srgbClr val="1E2D21"/>
                </a:solidFill>
                <a:latin typeface="Arial"/>
              </a:rPr>
              <a:t>• Легко переобучаются на 2005 объектах; нужны ограничения глубины и листьев.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400">
                <a:solidFill>
                  <a:srgbClr val="1E2D21"/>
                </a:solidFill>
                <a:latin typeface="Arial"/>
              </a:rPr>
              <a:t>• Дельта Барроуза: расстояние до центроида по частотным словам — классическая проверка.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400">
                <a:solidFill>
                  <a:srgbClr val="1E2D21"/>
                </a:solidFill>
                <a:latin typeface="Arial"/>
              </a:rPr>
              <a:t>• Ансамбль полезен, если ошибки моделей не полностью совпадают.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400">
                <a:solidFill>
                  <a:srgbClr val="1E2D21"/>
                </a:solidFill>
                <a:latin typeface="Arial"/>
              </a:rPr>
              <a:t>• Стековое объединение в наших данных переобучилось и оказалось хуже голосования.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backgroun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Rounded Rectangle 2"/>
          <p:cNvSpPr/>
          <p:nvPr/>
        </p:nvSpPr>
        <p:spPr>
          <a:xfrm>
            <a:off x="384048" y="256032"/>
            <a:ext cx="11420856" cy="786384"/>
          </a:xfrm>
          <a:prstGeom prst="roundRect">
            <a:avLst>
              <a:gd name="adj" fmla="val 6000"/>
            </a:avLst>
          </a:prstGeom>
          <a:solidFill>
            <a:srgbClr val="F8F1DC"/>
          </a:solidFill>
          <a:ln w="13970">
            <a:solidFill>
              <a:srgbClr val="B59E6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530352" y="310896"/>
            <a:ext cx="9326880" cy="411480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l"/>
            <a:r>
              <a:rPr sz="2500" b="1">
                <a:solidFill>
                  <a:srgbClr val="1C3F2F"/>
                </a:solidFill>
                <a:latin typeface="Arial"/>
              </a:rPr>
              <a:t>Как проверяем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44000" y="384048"/>
            <a:ext cx="2423160" cy="320040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r"/>
            <a:r>
              <a:rPr sz="1300" b="0">
                <a:solidFill>
                  <a:srgbClr val="7E502A"/>
                </a:solidFill>
                <a:latin typeface="Arial"/>
              </a:rPr>
              <a:t>Блок 2 · Методология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11480" y="6510528"/>
            <a:ext cx="7132320" cy="219456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l"/>
            <a:r>
              <a:rPr sz="1000" b="0">
                <a:solidFill>
                  <a:srgbClr val="1E2D21"/>
                </a:solidFill>
                <a:latin typeface="Arial"/>
              </a:rPr>
              <a:t>Блок 2 · Методология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109960" y="6510528"/>
            <a:ext cx="502920" cy="219456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r"/>
            <a:r>
              <a:rPr sz="1000" b="0">
                <a:solidFill>
                  <a:srgbClr val="1E2D21"/>
                </a:solidFill>
                <a:latin typeface="Arial"/>
              </a:rPr>
              <a:t>16</a:t>
            </a:r>
          </a:p>
        </p:txBody>
      </p:sp>
      <p:pic>
        <p:nvPicPr>
          <p:cNvPr id="8" name="Picture 7" descr="chicken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50624" y="6510528"/>
            <a:ext cx="219456" cy="219456"/>
          </a:xfrm>
          <a:prstGeom prst="rect">
            <a:avLst/>
          </a:prstGeom>
        </p:spPr>
      </p:pic>
      <p:sp>
        <p:nvSpPr>
          <p:cNvPr id="9" name="Rounded Rectangle 8"/>
          <p:cNvSpPr/>
          <p:nvPr/>
        </p:nvSpPr>
        <p:spPr>
          <a:xfrm>
            <a:off x="411480" y="1234440"/>
            <a:ext cx="5715000" cy="5074920"/>
          </a:xfrm>
          <a:prstGeom prst="roundRect">
            <a:avLst>
              <a:gd name="adj" fmla="val 6000"/>
            </a:avLst>
          </a:prstGeom>
          <a:solidFill>
            <a:srgbClr val="F8F1DC"/>
          </a:solidFill>
          <a:ln w="13970">
            <a:solidFill>
              <a:srgbClr val="B59E6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594360" y="1417320"/>
            <a:ext cx="5349240" cy="4663440"/>
          </a:xfrm>
          <a:prstGeom prst="rect">
            <a:avLst/>
          </a:prstGeom>
          <a:noFill/>
        </p:spPr>
        <p:txBody>
          <a:bodyPr wrap="square" lIns="73152" rIns="73152" tIns="36576">
            <a:spAutoFit/>
          </a:bodyPr>
          <a:lstStyle/>
          <a:p>
            <a:pPr>
              <a:spcAft>
                <a:spcPts val="700"/>
              </a:spcAft>
            </a:pPr>
            <a:r>
              <a:rPr sz="1900" b="1">
                <a:solidFill>
                  <a:srgbClr val="1C3F2F"/>
                </a:solidFill>
                <a:latin typeface="Arial"/>
              </a:rPr>
              <a:t>Схема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600">
                <a:solidFill>
                  <a:srgbClr val="1E2D21"/>
                </a:solidFill>
                <a:latin typeface="Arial"/>
              </a:rPr>
              <a:t>• Стратифицированная перекрёстная проверка: 5 блоков, доли классов сохраняются.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600">
                <a:solidFill>
                  <a:srgbClr val="1E2D21"/>
                </a:solidFill>
                <a:latin typeface="Arial"/>
              </a:rPr>
              <a:t>• Повторяем 3–5 раз с разными разбиениями — оцениваем разброс.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600">
                <a:solidFill>
                  <a:srgbClr val="1E2D21"/>
                </a:solidFill>
                <a:latin typeface="Arial"/>
              </a:rPr>
              <a:t>• Вложенная проверка: внешние блоки — оценка, внутренние — настройка.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600">
                <a:solidFill>
                  <a:srgbClr val="1E2D21"/>
                </a:solidFill>
                <a:latin typeface="Arial"/>
              </a:rPr>
              <a:t>• Отложенная выборка 80/20 — независимая проверка финальных кандидатов.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309360" y="1234440"/>
            <a:ext cx="5440680" cy="5074920"/>
          </a:xfrm>
          <a:prstGeom prst="roundRect">
            <a:avLst>
              <a:gd name="adj" fmla="val 6000"/>
            </a:avLst>
          </a:prstGeom>
          <a:solidFill>
            <a:srgbClr val="FFFCF0"/>
          </a:solidFill>
          <a:ln w="13970">
            <a:solidFill>
              <a:srgbClr val="B59E6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6492240" y="1417320"/>
            <a:ext cx="5074920" cy="4663440"/>
          </a:xfrm>
          <a:prstGeom prst="rect">
            <a:avLst/>
          </a:prstGeom>
          <a:noFill/>
        </p:spPr>
        <p:txBody>
          <a:bodyPr wrap="square" lIns="73152" rIns="73152" tIns="36576">
            <a:spAutoFit/>
          </a:bodyPr>
          <a:lstStyle/>
          <a:p>
            <a:pPr>
              <a:spcAft>
                <a:spcPts val="700"/>
              </a:spcAft>
            </a:pPr>
            <a:r>
              <a:rPr sz="1800" b="1">
                <a:solidFill>
                  <a:srgbClr val="1C3F2F"/>
                </a:solidFill>
                <a:latin typeface="Arial"/>
              </a:rPr>
              <a:t>Контроль утечек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500">
                <a:solidFill>
                  <a:srgbClr val="1E2D21"/>
                </a:solidFill>
                <a:latin typeface="Arial"/>
              </a:rPr>
              <a:t>• TF-IDF, SVD, масштабирование и отбор признаков обучаются только на обучающей выборке.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500">
                <a:solidFill>
                  <a:srgbClr val="1E2D21"/>
                </a:solidFill>
                <a:latin typeface="Arial"/>
              </a:rPr>
              <a:t>• Тестовая выборка не участвует в выборе гиперпараметров или признаков.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500">
                <a:solidFill>
                  <a:srgbClr val="1E2D21"/>
                </a:solidFill>
                <a:latin typeface="Arial"/>
              </a:rPr>
              <a:t>• Проверка перестановкой меток дала 0,027–0,028 — случайный уровень.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500">
                <a:solidFill>
                  <a:srgbClr val="1E2D21"/>
                </a:solidFill>
                <a:latin typeface="Arial"/>
              </a:rPr>
              <a:t>• Почти-дубликаты внутри одного класса не пересекают обучение и тест.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500">
                <a:solidFill>
                  <a:srgbClr val="1E2D21"/>
                </a:solidFill>
                <a:latin typeface="Arial"/>
              </a:rPr>
              <a:t>• Метрики: макро-F1, сбалансированная доля, тройка лучших, MCC, каппа, матрица ошибок.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backgroun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Rounded Rectangle 2"/>
          <p:cNvSpPr/>
          <p:nvPr/>
        </p:nvSpPr>
        <p:spPr>
          <a:xfrm>
            <a:off x="384048" y="256032"/>
            <a:ext cx="11420856" cy="786384"/>
          </a:xfrm>
          <a:prstGeom prst="roundRect">
            <a:avLst>
              <a:gd name="adj" fmla="val 6000"/>
            </a:avLst>
          </a:prstGeom>
          <a:solidFill>
            <a:srgbClr val="F8F1DC"/>
          </a:solidFill>
          <a:ln w="13970">
            <a:solidFill>
              <a:srgbClr val="B59E6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530352" y="310896"/>
            <a:ext cx="9326880" cy="411480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l"/>
            <a:r>
              <a:rPr sz="2500" b="1">
                <a:solidFill>
                  <a:srgbClr val="1C3F2F"/>
                </a:solidFill>
                <a:latin typeface="Arial"/>
              </a:rPr>
              <a:t>Метрики: что и зачем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44000" y="384048"/>
            <a:ext cx="2423160" cy="320040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r"/>
            <a:r>
              <a:rPr sz="1300" b="0">
                <a:solidFill>
                  <a:srgbClr val="7E502A"/>
                </a:solidFill>
                <a:latin typeface="Arial"/>
              </a:rPr>
              <a:t>Блок 2 · Методология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11480" y="6510528"/>
            <a:ext cx="7132320" cy="219456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l"/>
            <a:r>
              <a:rPr sz="1000" b="0">
                <a:solidFill>
                  <a:srgbClr val="1E2D21"/>
                </a:solidFill>
                <a:latin typeface="Arial"/>
              </a:rPr>
              <a:t>Блок 2 · Методология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109960" y="6510528"/>
            <a:ext cx="502920" cy="219456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r"/>
            <a:r>
              <a:rPr sz="1000" b="0">
                <a:solidFill>
                  <a:srgbClr val="1E2D21"/>
                </a:solidFill>
                <a:latin typeface="Arial"/>
              </a:rPr>
              <a:t>17</a:t>
            </a:r>
          </a:p>
        </p:txBody>
      </p:sp>
      <p:pic>
        <p:nvPicPr>
          <p:cNvPr id="8" name="Picture 7" descr="chicken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50624" y="6510528"/>
            <a:ext cx="219456" cy="219456"/>
          </a:xfrm>
          <a:prstGeom prst="rect">
            <a:avLst/>
          </a:prstGeom>
        </p:spPr>
      </p:pic>
      <p:sp>
        <p:nvSpPr>
          <p:cNvPr id="9" name="Rounded Rectangle 8"/>
          <p:cNvSpPr/>
          <p:nvPr/>
        </p:nvSpPr>
        <p:spPr>
          <a:xfrm>
            <a:off x="411480" y="1234440"/>
            <a:ext cx="5623560" cy="5074920"/>
          </a:xfrm>
          <a:prstGeom prst="roundRect">
            <a:avLst>
              <a:gd name="adj" fmla="val 6000"/>
            </a:avLst>
          </a:prstGeom>
          <a:solidFill>
            <a:srgbClr val="FFFCF0"/>
          </a:solidFill>
          <a:ln w="13970">
            <a:solidFill>
              <a:srgbClr val="B59E6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graphicFrame>
        <p:nvGraphicFramePr>
          <p:cNvPr id="10" name="Table 9"/>
          <p:cNvGraphicFramePr>
            <a:graphicFrameLocks noGrp="1"/>
          </p:cNvGraphicFramePr>
          <p:nvPr/>
        </p:nvGraphicFramePr>
        <p:xfrm>
          <a:off x="594360" y="1417320"/>
          <a:ext cx="5257799" cy="4480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94337"/>
                <a:gridCol w="3263462"/>
              </a:tblGrid>
              <a:tr h="640080">
                <a:tc>
                  <a:txBody>
                    <a:bodyPr/>
                    <a:lstStyle/>
                    <a:p>
                      <a:pPr algn="l"/>
                      <a:r>
                        <a:rPr sz="1200" b="1">
                          <a:solidFill>
                            <a:srgbClr val="FFFFFF"/>
                          </a:solidFill>
                          <a:latin typeface="Arial"/>
                        </a:rPr>
                        <a:t>Метрика</a:t>
                      </a:r>
                    </a:p>
                  </a:txBody>
                  <a:tcPr marL="45720" marR="45720" marT="18288" marB="18288">
                    <a:solidFill>
                      <a:srgbClr val="315D3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200" b="1">
                          <a:solidFill>
                            <a:srgbClr val="FFFFFF"/>
                          </a:solidFill>
                          <a:latin typeface="Arial"/>
                        </a:rPr>
                        <a:t>Что показывает</a:t>
                      </a:r>
                    </a:p>
                  </a:txBody>
                  <a:tcPr marL="45720" marR="45720" marT="18288" marB="18288">
                    <a:solidFill>
                      <a:srgbClr val="315D3A"/>
                    </a:solidFill>
                  </a:tcPr>
                </a:tc>
              </a:tr>
              <a:tr h="640080">
                <a:tc>
                  <a:txBody>
                    <a:bodyPr/>
                    <a:lstStyle/>
                    <a:p>
                      <a:pPr algn="l"/>
                      <a:r>
                        <a:rPr sz="1200" b="0">
                          <a:solidFill>
                            <a:srgbClr val="1E2D21"/>
                          </a:solidFill>
                          <a:latin typeface="Arial"/>
                        </a:rPr>
                        <a:t>Макро-F1</a:t>
                      </a:r>
                    </a:p>
                  </a:txBody>
                  <a:tcPr marL="45720" marR="45720" marT="18288" marB="18288">
                    <a:solidFill>
                      <a:srgbClr val="FFFC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200" b="0">
                          <a:solidFill>
                            <a:srgbClr val="1E2D21"/>
                          </a:solidFill>
                          <a:latin typeface="Arial"/>
                        </a:rPr>
                        <a:t>Средняя F-мера по 34 классам; все персонажи равны</a:t>
                      </a:r>
                    </a:p>
                  </a:txBody>
                  <a:tcPr marL="45720" marR="45720" marT="18288" marB="18288">
                    <a:solidFill>
                      <a:srgbClr val="FFFCF0"/>
                    </a:solidFill>
                  </a:tcPr>
                </a:tc>
              </a:tr>
              <a:tr h="640080">
                <a:tc>
                  <a:txBody>
                    <a:bodyPr/>
                    <a:lstStyle/>
                    <a:p>
                      <a:pPr algn="l"/>
                      <a:r>
                        <a:rPr sz="1200" b="0">
                          <a:solidFill>
                            <a:srgbClr val="1E2D21"/>
                          </a:solidFill>
                          <a:latin typeface="Arial"/>
                        </a:rPr>
                        <a:t>Доля правильных</a:t>
                      </a:r>
                    </a:p>
                  </a:txBody>
                  <a:tcPr marL="45720" marR="45720" marT="18288" marB="18288">
                    <a:solidFill>
                      <a:srgbClr val="F8F1D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200" b="0">
                          <a:solidFill>
                            <a:srgbClr val="1E2D21"/>
                          </a:solidFill>
                          <a:latin typeface="Arial"/>
                        </a:rPr>
                        <a:t>Доля совпавших ответов; обманчива при дисбалансе</a:t>
                      </a:r>
                    </a:p>
                  </a:txBody>
                  <a:tcPr marL="45720" marR="45720" marT="18288" marB="18288">
                    <a:solidFill>
                      <a:srgbClr val="F8F1DC"/>
                    </a:solidFill>
                  </a:tcPr>
                </a:tc>
              </a:tr>
              <a:tr h="640080">
                <a:tc>
                  <a:txBody>
                    <a:bodyPr/>
                    <a:lstStyle/>
                    <a:p>
                      <a:pPr algn="l"/>
                      <a:r>
                        <a:rPr sz="1200" b="0">
                          <a:solidFill>
                            <a:srgbClr val="1E2D21"/>
                          </a:solidFill>
                          <a:latin typeface="Arial"/>
                        </a:rPr>
                        <a:t>Сбалансированная доля</a:t>
                      </a:r>
                    </a:p>
                  </a:txBody>
                  <a:tcPr marL="45720" marR="45720" marT="18288" marB="18288">
                    <a:solidFill>
                      <a:srgbClr val="FFFC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200" b="0">
                          <a:solidFill>
                            <a:srgbClr val="1E2D21"/>
                          </a:solidFill>
                          <a:latin typeface="Arial"/>
                        </a:rPr>
                        <a:t>Средняя полнота по классам</a:t>
                      </a:r>
                    </a:p>
                  </a:txBody>
                  <a:tcPr marL="45720" marR="45720" marT="18288" marB="18288">
                    <a:solidFill>
                      <a:srgbClr val="FFFCF0"/>
                    </a:solidFill>
                  </a:tcPr>
                </a:tc>
              </a:tr>
              <a:tr h="640080">
                <a:tc>
                  <a:txBody>
                    <a:bodyPr/>
                    <a:lstStyle/>
                    <a:p>
                      <a:pPr algn="l"/>
                      <a:r>
                        <a:rPr sz="1200" b="0">
                          <a:solidFill>
                            <a:srgbClr val="1E2D21"/>
                          </a:solidFill>
                          <a:latin typeface="Arial"/>
                        </a:rPr>
                        <a:t>Тройка лучших</a:t>
                      </a:r>
                    </a:p>
                  </a:txBody>
                  <a:tcPr marL="45720" marR="45720" marT="18288" marB="18288">
                    <a:solidFill>
                      <a:srgbClr val="F8F1D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200" b="0">
                          <a:solidFill>
                            <a:srgbClr val="1E2D21"/>
                          </a:solidFill>
                          <a:latin typeface="Arial"/>
                        </a:rPr>
                        <a:t>Истинный класс в тройке лучших</a:t>
                      </a:r>
                    </a:p>
                  </a:txBody>
                  <a:tcPr marL="45720" marR="45720" marT="18288" marB="18288">
                    <a:solidFill>
                      <a:srgbClr val="F8F1DC"/>
                    </a:solidFill>
                  </a:tcPr>
                </a:tc>
              </a:tr>
              <a:tr h="640080">
                <a:tc>
                  <a:txBody>
                    <a:bodyPr/>
                    <a:lstStyle/>
                    <a:p>
                      <a:pPr algn="l"/>
                      <a:r>
                        <a:rPr sz="1200" b="0">
                          <a:solidFill>
                            <a:srgbClr val="1E2D21"/>
                          </a:solidFill>
                          <a:latin typeface="Arial"/>
                        </a:rPr>
                        <a:t>MCC / каппа</a:t>
                      </a:r>
                    </a:p>
                  </a:txBody>
                  <a:tcPr marL="45720" marR="45720" marT="18288" marB="18288">
                    <a:solidFill>
                      <a:srgbClr val="FFFC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200" b="0">
                          <a:solidFill>
                            <a:srgbClr val="1E2D21"/>
                          </a:solidFill>
                          <a:latin typeface="Arial"/>
                        </a:rPr>
                        <a:t>Согласие с поправкой на случай</a:t>
                      </a:r>
                    </a:p>
                  </a:txBody>
                  <a:tcPr marL="45720" marR="45720" marT="18288" marB="18288">
                    <a:solidFill>
                      <a:srgbClr val="FFFCF0"/>
                    </a:solidFill>
                  </a:tcPr>
                </a:tc>
              </a:tr>
              <a:tr h="640080">
                <a:tc>
                  <a:txBody>
                    <a:bodyPr/>
                    <a:lstStyle/>
                    <a:p>
                      <a:pPr algn="l"/>
                      <a:r>
                        <a:rPr sz="1200" b="0">
                          <a:solidFill>
                            <a:srgbClr val="1E2D21"/>
                          </a:solidFill>
                          <a:latin typeface="Arial"/>
                        </a:rPr>
                        <a:t>Матрица ошибок</a:t>
                      </a:r>
                    </a:p>
                  </a:txBody>
                  <a:tcPr marL="45720" marR="45720" marT="18288" marB="18288">
                    <a:solidFill>
                      <a:srgbClr val="F8F1D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200" b="0">
                          <a:solidFill>
                            <a:srgbClr val="1E2D21"/>
                          </a:solidFill>
                          <a:latin typeface="Arial"/>
                        </a:rPr>
                        <a:t>Кто с кем путается</a:t>
                      </a:r>
                    </a:p>
                  </a:txBody>
                  <a:tcPr marL="45720" marR="45720" marT="18288" marB="18288">
                    <a:solidFill>
                      <a:srgbClr val="F8F1DC"/>
                    </a:solidFill>
                  </a:tcPr>
                </a:tc>
              </a:tr>
            </a:tbl>
          </a:graphicData>
        </a:graphic>
      </p:graphicFrame>
      <p:sp>
        <p:nvSpPr>
          <p:cNvPr id="11" name="Rounded Rectangle 10"/>
          <p:cNvSpPr/>
          <p:nvPr/>
        </p:nvSpPr>
        <p:spPr>
          <a:xfrm>
            <a:off x="6217920" y="1234440"/>
            <a:ext cx="5532120" cy="5074920"/>
          </a:xfrm>
          <a:prstGeom prst="roundRect">
            <a:avLst>
              <a:gd name="adj" fmla="val 6000"/>
            </a:avLst>
          </a:prstGeom>
          <a:solidFill>
            <a:srgbClr val="F8F1DC"/>
          </a:solidFill>
          <a:ln w="13970">
            <a:solidFill>
              <a:srgbClr val="B59E6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6400800" y="1417320"/>
            <a:ext cx="5166360" cy="4663440"/>
          </a:xfrm>
          <a:prstGeom prst="rect">
            <a:avLst/>
          </a:prstGeom>
          <a:noFill/>
        </p:spPr>
        <p:txBody>
          <a:bodyPr wrap="square" lIns="73152" rIns="73152" tIns="36576">
            <a:spAutoFit/>
          </a:bodyPr>
          <a:lstStyle/>
          <a:p>
            <a:pPr>
              <a:spcAft>
                <a:spcPts val="700"/>
              </a:spcAft>
            </a:pPr>
            <a:r>
              <a:rPr sz="1900" b="1">
                <a:solidFill>
                  <a:srgbClr val="1C3F2F"/>
                </a:solidFill>
                <a:latin typeface="Arial"/>
              </a:rPr>
              <a:t>Почему не доля правильных ответов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600">
                <a:solidFill>
                  <a:srgbClr val="1E2D21"/>
                </a:solidFill>
                <a:latin typeface="Arial"/>
              </a:rPr>
              <a:t>• Случайный уровень при 34 классах: macro-F1 ≈ 0,029, top-3 ≈ 0,088.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600">
                <a:solidFill>
                  <a:srgbClr val="1E2D21"/>
                </a:solidFill>
                <a:latin typeface="Arial"/>
              </a:rPr>
              <a:t>• Модель, всегда выбирающая Abigail: доля правильных ответов ≈ 6,9%, macro-F1 ≈ 0,004.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600">
                <a:solidFill>
                  <a:srgbClr val="1E2D21"/>
                </a:solidFill>
                <a:latin typeface="Arial"/>
              </a:rPr>
              <a:t>• Поэтому основной вывод делаем по macro-F1 и доверительным интервалам.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600">
                <a:solidFill>
                  <a:srgbClr val="1E2D21"/>
                </a:solidFill>
                <a:latin typeface="Arial"/>
              </a:rPr>
              <a:t>• Дополнительно смотрим F-меру по каждому персонажу и матрицу ошибок.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backgroun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Rounded Rectangle 2"/>
          <p:cNvSpPr/>
          <p:nvPr/>
        </p:nvSpPr>
        <p:spPr>
          <a:xfrm>
            <a:off x="594360" y="822960"/>
            <a:ext cx="10972800" cy="5120640"/>
          </a:xfrm>
          <a:prstGeom prst="roundRect">
            <a:avLst>
              <a:gd name="adj" fmla="val 6000"/>
            </a:avLst>
          </a:prstGeom>
          <a:solidFill>
            <a:srgbClr val="F8F1DC"/>
          </a:solidFill>
          <a:ln w="13970">
            <a:solidFill>
              <a:srgbClr val="B59E6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868680" y="1051560"/>
            <a:ext cx="2377440" cy="914400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l"/>
            <a:r>
              <a:rPr sz="2200" b="1">
                <a:solidFill>
                  <a:srgbClr val="CC9933"/>
                </a:solidFill>
                <a:latin typeface="Arial"/>
              </a:rPr>
              <a:t>Блок 3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68680" y="1874519"/>
            <a:ext cx="10241280" cy="822960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l"/>
            <a:r>
              <a:rPr sz="3800" b="1">
                <a:solidFill>
                  <a:srgbClr val="1C3F2F"/>
                </a:solidFill>
                <a:latin typeface="Arial"/>
              </a:rPr>
              <a:t>Результаты и интерпретация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68680" y="2788920"/>
            <a:ext cx="10058400" cy="548640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l"/>
            <a:r>
              <a:rPr sz="2000" b="0">
                <a:solidFill>
                  <a:srgbClr val="7E502A"/>
                </a:solidFill>
                <a:latin typeface="Arial"/>
              </a:rPr>
              <a:t>Что получилось, кого модель путает и что это значит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68680" y="3566160"/>
            <a:ext cx="10058400" cy="1737360"/>
          </a:xfrm>
          <a:prstGeom prst="rect">
            <a:avLst/>
          </a:prstGeom>
          <a:noFill/>
        </p:spPr>
        <p:txBody>
          <a:bodyPr wrap="square" lIns="73152" rIns="73152" tIns="36576">
            <a:spAutoFit/>
          </a:bodyPr>
          <a:lstStyle/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700">
                <a:solidFill>
                  <a:srgbClr val="1E2D21"/>
                </a:solidFill>
                <a:latin typeface="Arial"/>
              </a:rPr>
              <a:t>• Лучшие модели и масштаб качества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700">
                <a:solidFill>
                  <a:srgbClr val="1E2D21"/>
                </a:solidFill>
                <a:latin typeface="Arial"/>
              </a:rPr>
              <a:t>• Стиль или содержание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700">
                <a:solidFill>
                  <a:srgbClr val="1E2D21"/>
                </a:solidFill>
                <a:latin typeface="Arial"/>
              </a:rPr>
              <a:t>• Матрицы ошибок и пары персонажей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700">
                <a:solidFill>
                  <a:srgbClr val="1E2D21"/>
                </a:solidFill>
                <a:latin typeface="Arial"/>
              </a:rPr>
              <a:t>• Ограничения и выводы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68680" y="5394960"/>
            <a:ext cx="6400800" cy="320040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l"/>
            <a:r>
              <a:rPr sz="1500" b="1">
                <a:solidFill>
                  <a:srgbClr val="A6372B"/>
                </a:solidFill>
                <a:latin typeface="Arial"/>
              </a:rPr>
              <a:t>Рассказчик 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11480" y="6510528"/>
            <a:ext cx="7132320" cy="219456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l"/>
            <a:r>
              <a:rPr sz="1000" b="0">
                <a:solidFill>
                  <a:srgbClr val="1E2D21"/>
                </a:solidFill>
                <a:latin typeface="Arial"/>
              </a:rPr>
              <a:t>Блок 3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1109960" y="6510528"/>
            <a:ext cx="502920" cy="219456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r"/>
            <a:r>
              <a:rPr sz="1000" b="0">
                <a:solidFill>
                  <a:srgbClr val="1E2D21"/>
                </a:solidFill>
                <a:latin typeface="Arial"/>
              </a:rPr>
              <a:t>18</a:t>
            </a:r>
          </a:p>
        </p:txBody>
      </p:sp>
      <p:pic>
        <p:nvPicPr>
          <p:cNvPr id="11" name="Picture 10" descr="chicken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50624" y="6510528"/>
            <a:ext cx="219456" cy="219456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backgroun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Rounded Rectangle 2"/>
          <p:cNvSpPr/>
          <p:nvPr/>
        </p:nvSpPr>
        <p:spPr>
          <a:xfrm>
            <a:off x="384048" y="256032"/>
            <a:ext cx="11420856" cy="786384"/>
          </a:xfrm>
          <a:prstGeom prst="roundRect">
            <a:avLst>
              <a:gd name="adj" fmla="val 6000"/>
            </a:avLst>
          </a:prstGeom>
          <a:solidFill>
            <a:srgbClr val="F8F1DC"/>
          </a:solidFill>
          <a:ln w="13970">
            <a:solidFill>
              <a:srgbClr val="B59E6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530352" y="310896"/>
            <a:ext cx="9326880" cy="411480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l"/>
            <a:r>
              <a:rPr sz="2500" b="1">
                <a:solidFill>
                  <a:srgbClr val="1C3F2F"/>
                </a:solidFill>
                <a:latin typeface="Arial"/>
              </a:rPr>
              <a:t>Главный результат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44000" y="384048"/>
            <a:ext cx="2423160" cy="320040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r"/>
            <a:r>
              <a:rPr sz="1300" b="0">
                <a:solidFill>
                  <a:srgbClr val="7E502A"/>
                </a:solidFill>
                <a:latin typeface="Arial"/>
              </a:rPr>
              <a:t>Блок 3 · Результаты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11480" y="6510528"/>
            <a:ext cx="7132320" cy="219456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l"/>
            <a:r>
              <a:rPr sz="1000" b="0">
                <a:solidFill>
                  <a:srgbClr val="1E2D21"/>
                </a:solidFill>
                <a:latin typeface="Arial"/>
              </a:rPr>
              <a:t>Блок 3 · Результаты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109960" y="6510528"/>
            <a:ext cx="502920" cy="219456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r"/>
            <a:r>
              <a:rPr sz="1000" b="0">
                <a:solidFill>
                  <a:srgbClr val="1E2D21"/>
                </a:solidFill>
                <a:latin typeface="Arial"/>
              </a:rPr>
              <a:t>19</a:t>
            </a:r>
          </a:p>
        </p:txBody>
      </p:sp>
      <p:pic>
        <p:nvPicPr>
          <p:cNvPr id="8" name="Picture 7" descr="chicken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50624" y="6510528"/>
            <a:ext cx="219456" cy="219456"/>
          </a:xfrm>
          <a:prstGeom prst="rect">
            <a:avLst/>
          </a:prstGeom>
        </p:spPr>
      </p:pic>
      <p:sp>
        <p:nvSpPr>
          <p:cNvPr id="9" name="Rounded Rectangle 8"/>
          <p:cNvSpPr/>
          <p:nvPr/>
        </p:nvSpPr>
        <p:spPr>
          <a:xfrm>
            <a:off x="365760" y="1234440"/>
            <a:ext cx="8229600" cy="5074920"/>
          </a:xfrm>
          <a:prstGeom prst="roundRect">
            <a:avLst>
              <a:gd name="adj" fmla="val 6000"/>
            </a:avLst>
          </a:prstGeom>
          <a:solidFill>
            <a:srgbClr val="FFFCF0"/>
          </a:solidFill>
          <a:ln w="13970">
            <a:solidFill>
              <a:srgbClr val="B59E6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10" name="Picture 9" descr="model_comparison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" y="1596382"/>
            <a:ext cx="8046720" cy="4351034"/>
          </a:xfrm>
          <a:prstGeom prst="rect">
            <a:avLst/>
          </a:prstGeom>
        </p:spPr>
      </p:pic>
      <p:sp>
        <p:nvSpPr>
          <p:cNvPr id="11" name="Rounded Rectangle 10"/>
          <p:cNvSpPr/>
          <p:nvPr/>
        </p:nvSpPr>
        <p:spPr>
          <a:xfrm>
            <a:off x="8732520" y="1234440"/>
            <a:ext cx="3063240" cy="5074920"/>
          </a:xfrm>
          <a:prstGeom prst="roundRect">
            <a:avLst>
              <a:gd name="adj" fmla="val 6000"/>
            </a:avLst>
          </a:prstGeom>
          <a:solidFill>
            <a:srgbClr val="F8F1DC"/>
          </a:solidFill>
          <a:ln w="13970">
            <a:solidFill>
              <a:srgbClr val="B59E6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8887968" y="1417320"/>
            <a:ext cx="2788920" cy="4663440"/>
          </a:xfrm>
          <a:prstGeom prst="rect">
            <a:avLst/>
          </a:prstGeom>
          <a:noFill/>
        </p:spPr>
        <p:txBody>
          <a:bodyPr wrap="square" lIns="73152" rIns="73152" tIns="36576">
            <a:spAutoFit/>
          </a:bodyPr>
          <a:lstStyle/>
          <a:p>
            <a:pPr>
              <a:spcAft>
                <a:spcPts val="700"/>
              </a:spcAft>
            </a:pPr>
            <a:r>
              <a:rPr sz="1800" b="1">
                <a:solidFill>
                  <a:srgbClr val="1C3F2F"/>
                </a:solidFill>
                <a:latin typeface="Arial"/>
              </a:rPr>
              <a:t>Макро-F1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500">
                <a:solidFill>
                  <a:srgbClr val="1E2D21"/>
                </a:solidFill>
                <a:latin typeface="Arial"/>
              </a:rPr>
              <a:t>• Мягкое голосование: 0,304.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500">
                <a:solidFill>
                  <a:srgbClr val="1E2D21"/>
                </a:solidFill>
                <a:latin typeface="Arial"/>
              </a:rPr>
              <a:t>• ExtraTrees, char=10000: 0,276.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500">
                <a:solidFill>
                  <a:srgbClr val="1E2D21"/>
                </a:solidFill>
                <a:latin typeface="Arial"/>
              </a:rPr>
              <a:t>• Вложенный выбор: 0,275.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500">
                <a:solidFill>
                  <a:srgbClr val="1E2D21"/>
                </a:solidFill>
                <a:latin typeface="Arial"/>
              </a:rPr>
              <a:t>• Случайный уровень: 0,029.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500">
                <a:solidFill>
                  <a:srgbClr val="1E2D21"/>
                </a:solidFill>
                <a:latin typeface="Arial"/>
              </a:rPr>
              <a:t>• На отложенной выборке: 0,333.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backgroun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Rounded Rectangle 2"/>
          <p:cNvSpPr/>
          <p:nvPr/>
        </p:nvSpPr>
        <p:spPr>
          <a:xfrm>
            <a:off x="384048" y="256032"/>
            <a:ext cx="11420856" cy="786384"/>
          </a:xfrm>
          <a:prstGeom prst="roundRect">
            <a:avLst>
              <a:gd name="adj" fmla="val 6000"/>
            </a:avLst>
          </a:prstGeom>
          <a:solidFill>
            <a:srgbClr val="F8F1DC"/>
          </a:solidFill>
          <a:ln w="13970">
            <a:solidFill>
              <a:srgbClr val="B59E6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530352" y="310896"/>
            <a:ext cx="9326880" cy="411480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l"/>
            <a:r>
              <a:rPr sz="2500" b="1">
                <a:solidFill>
                  <a:srgbClr val="1C3F2F"/>
                </a:solidFill>
                <a:latin typeface="Arial"/>
              </a:rPr>
              <a:t>Что добавляет качество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44000" y="384048"/>
            <a:ext cx="2423160" cy="320040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r"/>
            <a:r>
              <a:rPr sz="1300" b="0">
                <a:solidFill>
                  <a:srgbClr val="7E502A"/>
                </a:solidFill>
                <a:latin typeface="Arial"/>
              </a:rPr>
              <a:t>Блок 3 · Результаты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11480" y="6510528"/>
            <a:ext cx="7132320" cy="219456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l"/>
            <a:r>
              <a:rPr sz="1000" b="0">
                <a:solidFill>
                  <a:srgbClr val="1E2D21"/>
                </a:solidFill>
                <a:latin typeface="Arial"/>
              </a:rPr>
              <a:t>Блок 3 · Результаты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109960" y="6510528"/>
            <a:ext cx="502920" cy="219456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r"/>
            <a:r>
              <a:rPr sz="1000" b="0">
                <a:solidFill>
                  <a:srgbClr val="1E2D21"/>
                </a:solidFill>
                <a:latin typeface="Arial"/>
              </a:rPr>
              <a:t>20</a:t>
            </a:r>
          </a:p>
        </p:txBody>
      </p:sp>
      <p:pic>
        <p:nvPicPr>
          <p:cNvPr id="8" name="Picture 7" descr="chicken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50624" y="6510528"/>
            <a:ext cx="219456" cy="219456"/>
          </a:xfrm>
          <a:prstGeom prst="rect">
            <a:avLst/>
          </a:prstGeom>
        </p:spPr>
      </p:pic>
      <p:sp>
        <p:nvSpPr>
          <p:cNvPr id="9" name="Rounded Rectangle 8"/>
          <p:cNvSpPr/>
          <p:nvPr/>
        </p:nvSpPr>
        <p:spPr>
          <a:xfrm>
            <a:off x="365760" y="1234440"/>
            <a:ext cx="8183879" cy="5074920"/>
          </a:xfrm>
          <a:prstGeom prst="roundRect">
            <a:avLst>
              <a:gd name="adj" fmla="val 6000"/>
            </a:avLst>
          </a:prstGeom>
          <a:solidFill>
            <a:srgbClr val="FFFCF0"/>
          </a:solidFill>
          <a:ln w="13970">
            <a:solidFill>
              <a:srgbClr val="B59E6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10" name="Picture 9" descr="feature_progression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" y="1666687"/>
            <a:ext cx="8001000" cy="4210425"/>
          </a:xfrm>
          <a:prstGeom prst="rect">
            <a:avLst/>
          </a:prstGeom>
        </p:spPr>
      </p:pic>
      <p:sp>
        <p:nvSpPr>
          <p:cNvPr id="11" name="Rounded Rectangle 10"/>
          <p:cNvSpPr/>
          <p:nvPr/>
        </p:nvSpPr>
        <p:spPr>
          <a:xfrm>
            <a:off x="8686800" y="1234440"/>
            <a:ext cx="3108960" cy="5074920"/>
          </a:xfrm>
          <a:prstGeom prst="roundRect">
            <a:avLst>
              <a:gd name="adj" fmla="val 6000"/>
            </a:avLst>
          </a:prstGeom>
          <a:solidFill>
            <a:srgbClr val="F8F1DC"/>
          </a:solidFill>
          <a:ln w="13970">
            <a:solidFill>
              <a:srgbClr val="B59E6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8842248" y="1417320"/>
            <a:ext cx="2834640" cy="4663440"/>
          </a:xfrm>
          <a:prstGeom prst="rect">
            <a:avLst/>
          </a:prstGeom>
          <a:noFill/>
        </p:spPr>
        <p:txBody>
          <a:bodyPr wrap="square" lIns="73152" rIns="73152" tIns="36576">
            <a:spAutoFit/>
          </a:bodyPr>
          <a:lstStyle/>
          <a:p>
            <a:pPr>
              <a:spcAft>
                <a:spcPts val="700"/>
              </a:spcAft>
            </a:pPr>
            <a:r>
              <a:rPr sz="1700" b="1">
                <a:solidFill>
                  <a:srgbClr val="1C3F2F"/>
                </a:solidFill>
                <a:latin typeface="Arial"/>
              </a:rPr>
              <a:t>По шагам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400">
                <a:solidFill>
                  <a:srgbClr val="1E2D21"/>
                </a:solidFill>
                <a:latin typeface="Arial"/>
              </a:rPr>
              <a:t>• Ручные признаки: 0,105.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400">
                <a:solidFill>
                  <a:srgbClr val="1E2D21"/>
                </a:solidFill>
                <a:latin typeface="Arial"/>
              </a:rPr>
              <a:t>• + char/POS n-граммы: 0,182.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400">
                <a:solidFill>
                  <a:srgbClr val="1E2D21"/>
                </a:solidFill>
                <a:latin typeface="Arial"/>
              </a:rPr>
              <a:t>• + content-LSA: 0,249.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400">
                <a:solidFill>
                  <a:srgbClr val="1E2D21"/>
                </a:solidFill>
                <a:latin typeface="Arial"/>
              </a:rPr>
              <a:t>• ExtraTrees + char=10000: 0,276.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400">
                <a:solidFill>
                  <a:srgbClr val="1E2D21"/>
                </a:solidFill>
                <a:latin typeface="Arial"/>
              </a:rPr>
              <a:t>• Мягкое голосование: 0,304.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400">
                <a:solidFill>
                  <a:srgbClr val="1E2D21"/>
                </a:solidFill>
                <a:latin typeface="Arial"/>
              </a:rPr>
              <a:t>• Основной прирост — лексика и n-граммы, не «чистый синтаксис».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backgroun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Rounded Rectangle 2"/>
          <p:cNvSpPr/>
          <p:nvPr/>
        </p:nvSpPr>
        <p:spPr>
          <a:xfrm>
            <a:off x="384048" y="256032"/>
            <a:ext cx="11420856" cy="786384"/>
          </a:xfrm>
          <a:prstGeom prst="roundRect">
            <a:avLst>
              <a:gd name="adj" fmla="val 6000"/>
            </a:avLst>
          </a:prstGeom>
          <a:solidFill>
            <a:srgbClr val="F8F1DC"/>
          </a:solidFill>
          <a:ln w="13970">
            <a:solidFill>
              <a:srgbClr val="B59E6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530352" y="310896"/>
            <a:ext cx="9326880" cy="411480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l"/>
            <a:r>
              <a:rPr sz="2500" b="1">
                <a:solidFill>
                  <a:srgbClr val="1C3F2F"/>
                </a:solidFill>
                <a:latin typeface="Arial"/>
              </a:rPr>
              <a:t>Стиль или содержание?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44000" y="384048"/>
            <a:ext cx="2423160" cy="320040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r"/>
            <a:r>
              <a:rPr sz="1300" b="0">
                <a:solidFill>
                  <a:srgbClr val="7E502A"/>
                </a:solidFill>
                <a:latin typeface="Arial"/>
              </a:rPr>
              <a:t>Блок 3 · Результаты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11480" y="6510528"/>
            <a:ext cx="7132320" cy="219456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l"/>
            <a:r>
              <a:rPr sz="1000" b="0">
                <a:solidFill>
                  <a:srgbClr val="1E2D21"/>
                </a:solidFill>
                <a:latin typeface="Arial"/>
              </a:rPr>
              <a:t>Блок 3 · Результаты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109960" y="6510528"/>
            <a:ext cx="502920" cy="219456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r"/>
            <a:r>
              <a:rPr sz="1000" b="0">
                <a:solidFill>
                  <a:srgbClr val="1E2D21"/>
                </a:solidFill>
                <a:latin typeface="Arial"/>
              </a:rPr>
              <a:t>21</a:t>
            </a:r>
          </a:p>
        </p:txBody>
      </p:sp>
      <p:pic>
        <p:nvPicPr>
          <p:cNvPr id="8" name="Picture 7" descr="chicken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50624" y="6510528"/>
            <a:ext cx="219456" cy="219456"/>
          </a:xfrm>
          <a:prstGeom prst="rect">
            <a:avLst/>
          </a:prstGeom>
        </p:spPr>
      </p:pic>
      <p:sp>
        <p:nvSpPr>
          <p:cNvPr id="9" name="Rounded Rectangle 8"/>
          <p:cNvSpPr/>
          <p:nvPr/>
        </p:nvSpPr>
        <p:spPr>
          <a:xfrm>
            <a:off x="365760" y="1234440"/>
            <a:ext cx="7680960" cy="5074920"/>
          </a:xfrm>
          <a:prstGeom prst="roundRect">
            <a:avLst>
              <a:gd name="adj" fmla="val 6000"/>
            </a:avLst>
          </a:prstGeom>
          <a:solidFill>
            <a:srgbClr val="FFFCF0"/>
          </a:solidFill>
          <a:ln w="13970">
            <a:solidFill>
              <a:srgbClr val="B59E6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10" name="Picture 9" descr="topic_control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" y="1650922"/>
            <a:ext cx="7498079" cy="4241954"/>
          </a:xfrm>
          <a:prstGeom prst="rect">
            <a:avLst/>
          </a:prstGeom>
        </p:spPr>
      </p:pic>
      <p:sp>
        <p:nvSpPr>
          <p:cNvPr id="11" name="Rounded Rectangle 10"/>
          <p:cNvSpPr/>
          <p:nvPr/>
        </p:nvSpPr>
        <p:spPr>
          <a:xfrm>
            <a:off x="8183879" y="1234440"/>
            <a:ext cx="3611880" cy="5074920"/>
          </a:xfrm>
          <a:prstGeom prst="roundRect">
            <a:avLst>
              <a:gd name="adj" fmla="val 6000"/>
            </a:avLst>
          </a:prstGeom>
          <a:solidFill>
            <a:srgbClr val="F8F1DC"/>
          </a:solidFill>
          <a:ln w="13970">
            <a:solidFill>
              <a:srgbClr val="B59E6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8339327" y="1417320"/>
            <a:ext cx="3337560" cy="4663440"/>
          </a:xfrm>
          <a:prstGeom prst="rect">
            <a:avLst/>
          </a:prstGeom>
          <a:noFill/>
        </p:spPr>
        <p:txBody>
          <a:bodyPr wrap="square" lIns="73152" rIns="73152" tIns="36576">
            <a:spAutoFit/>
          </a:bodyPr>
          <a:lstStyle/>
          <a:p>
            <a:pPr>
              <a:spcAft>
                <a:spcPts val="700"/>
              </a:spcAft>
            </a:pPr>
            <a:r>
              <a:rPr sz="1800" b="1">
                <a:solidFill>
                  <a:srgbClr val="1C3F2F"/>
                </a:solidFill>
                <a:latin typeface="Arial"/>
              </a:rPr>
              <a:t>Контроль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500">
                <a:solidFill>
                  <a:srgbClr val="1E2D21"/>
                </a:solidFill>
                <a:latin typeface="Arial"/>
              </a:rPr>
              <a:t>• Исходный текст: 0,248.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500">
                <a:solidFill>
                  <a:srgbClr val="1E2D21"/>
                </a:solidFill>
                <a:latin typeface="Arial"/>
              </a:rPr>
              <a:t>• После замены содержательных слов: 0,113.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500">
                <a:solidFill>
                  <a:srgbClr val="1E2D21"/>
                </a:solidFill>
                <a:latin typeface="Arial"/>
              </a:rPr>
              <a:t>• Падение более чем вдвое.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500">
                <a:solidFill>
                  <a:srgbClr val="1E2D21"/>
                </a:solidFill>
                <a:latin typeface="Arial"/>
              </a:rPr>
              <a:t>• Остаток 0,113 всё ещё в 3,9 раза выше случайного.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500">
                <a:solidFill>
                  <a:srgbClr val="1E2D21"/>
                </a:solidFill>
                <a:latin typeface="Arial"/>
              </a:rPr>
              <a:t>• Значит, стиль есть, но содержание доминирует.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backgroun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Rounded Rectangle 2"/>
          <p:cNvSpPr/>
          <p:nvPr/>
        </p:nvSpPr>
        <p:spPr>
          <a:xfrm>
            <a:off x="384048" y="256032"/>
            <a:ext cx="11420856" cy="786384"/>
          </a:xfrm>
          <a:prstGeom prst="roundRect">
            <a:avLst>
              <a:gd name="adj" fmla="val 6000"/>
            </a:avLst>
          </a:prstGeom>
          <a:solidFill>
            <a:srgbClr val="F8F1DC"/>
          </a:solidFill>
          <a:ln w="13970">
            <a:solidFill>
              <a:srgbClr val="B59E6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530352" y="310896"/>
            <a:ext cx="9326880" cy="411480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l"/>
            <a:r>
              <a:rPr sz="2500" b="1">
                <a:solidFill>
                  <a:srgbClr val="1C3F2F"/>
                </a:solidFill>
                <a:latin typeface="Arial"/>
              </a:rPr>
              <a:t>Как читать матрицу ошибок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44000" y="384048"/>
            <a:ext cx="2423160" cy="320040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r"/>
            <a:r>
              <a:rPr sz="1300" b="0">
                <a:solidFill>
                  <a:srgbClr val="7E502A"/>
                </a:solidFill>
                <a:latin typeface="Arial"/>
              </a:rPr>
              <a:t>Блок 3 · Результаты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11480" y="6510528"/>
            <a:ext cx="7132320" cy="219456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l"/>
            <a:r>
              <a:rPr sz="1000" b="0">
                <a:solidFill>
                  <a:srgbClr val="1E2D21"/>
                </a:solidFill>
                <a:latin typeface="Arial"/>
              </a:rPr>
              <a:t>Блок 3 · Результаты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109960" y="6510528"/>
            <a:ext cx="502920" cy="219456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r"/>
            <a:r>
              <a:rPr sz="1000" b="0">
                <a:solidFill>
                  <a:srgbClr val="1E2D21"/>
                </a:solidFill>
                <a:latin typeface="Arial"/>
              </a:rPr>
              <a:t>22</a:t>
            </a:r>
          </a:p>
        </p:txBody>
      </p:sp>
      <p:pic>
        <p:nvPicPr>
          <p:cNvPr id="8" name="Picture 7" descr="chicken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50624" y="6510528"/>
            <a:ext cx="219456" cy="219456"/>
          </a:xfrm>
          <a:prstGeom prst="rect">
            <a:avLst/>
          </a:prstGeom>
        </p:spPr>
      </p:pic>
      <p:sp>
        <p:nvSpPr>
          <p:cNvPr id="9" name="Rounded Rectangle 8"/>
          <p:cNvSpPr/>
          <p:nvPr/>
        </p:nvSpPr>
        <p:spPr>
          <a:xfrm>
            <a:off x="411480" y="1234440"/>
            <a:ext cx="5669280" cy="5074920"/>
          </a:xfrm>
          <a:prstGeom prst="roundRect">
            <a:avLst>
              <a:gd name="adj" fmla="val 6000"/>
            </a:avLst>
          </a:prstGeom>
          <a:solidFill>
            <a:srgbClr val="FFFCF0"/>
          </a:solidFill>
          <a:ln w="13970">
            <a:solidFill>
              <a:srgbClr val="B59E6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640080" y="1417320"/>
            <a:ext cx="5212080" cy="365760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l"/>
            <a:r>
              <a:rPr sz="1700" b="1">
                <a:solidFill>
                  <a:srgbClr val="1C3F2F"/>
                </a:solidFill>
                <a:latin typeface="Arial"/>
              </a:rPr>
              <a:t>Маленький пример</a:t>
            </a:r>
          </a:p>
        </p:txBody>
      </p:sp>
      <p:graphicFrame>
        <p:nvGraphicFramePr>
          <p:cNvPr id="11" name="Table 10"/>
          <p:cNvGraphicFramePr>
            <a:graphicFrameLocks noGrp="1"/>
          </p:cNvGraphicFramePr>
          <p:nvPr/>
        </p:nvGraphicFramePr>
        <p:xfrm>
          <a:off x="640080" y="1874519"/>
          <a:ext cx="5120640" cy="228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48256"/>
                <a:gridCol w="1024128"/>
                <a:gridCol w="1024128"/>
                <a:gridCol w="1024128"/>
              </a:tblGrid>
              <a:tr h="571500">
                <a:tc>
                  <a:txBody>
                    <a:bodyPr/>
                    <a:lstStyle/>
                    <a:p>
                      <a:pPr algn="l"/>
                      <a:r>
                        <a:rPr sz="1400" b="1">
                          <a:solidFill>
                            <a:srgbClr val="FFFFFF"/>
                          </a:solidFill>
                          <a:latin typeface="Arial"/>
                        </a:rPr>
                        <a:t>истина \ прогноз</a:t>
                      </a:r>
                    </a:p>
                  </a:txBody>
                  <a:tcPr marL="45720" marR="45720" marT="18288" marB="18288">
                    <a:solidFill>
                      <a:srgbClr val="315D3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400" b="1">
                          <a:solidFill>
                            <a:srgbClr val="FFFFFF"/>
                          </a:solidFill>
                          <a:latin typeface="Arial"/>
                        </a:rPr>
                        <a:t>A</a:t>
                      </a:r>
                    </a:p>
                  </a:txBody>
                  <a:tcPr marL="45720" marR="45720" marT="18288" marB="18288">
                    <a:solidFill>
                      <a:srgbClr val="315D3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400" b="1">
                          <a:solidFill>
                            <a:srgbClr val="FFFFFF"/>
                          </a:solidFill>
                          <a:latin typeface="Arial"/>
                        </a:rPr>
                        <a:t>B</a:t>
                      </a:r>
                    </a:p>
                  </a:txBody>
                  <a:tcPr marL="45720" marR="45720" marT="18288" marB="18288">
                    <a:solidFill>
                      <a:srgbClr val="315D3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400" b="1">
                          <a:solidFill>
                            <a:srgbClr val="FFFFFF"/>
                          </a:solidFill>
                          <a:latin typeface="Arial"/>
                        </a:rPr>
                        <a:t>C</a:t>
                      </a:r>
                    </a:p>
                  </a:txBody>
                  <a:tcPr marL="45720" marR="45720" marT="18288" marB="18288">
                    <a:solidFill>
                      <a:srgbClr val="315D3A"/>
                    </a:solidFill>
                  </a:tcPr>
                </a:tc>
              </a:tr>
              <a:tr h="571500">
                <a:tc>
                  <a:txBody>
                    <a:bodyPr/>
                    <a:lstStyle/>
                    <a:p>
                      <a:pPr algn="l"/>
                      <a:r>
                        <a:rPr sz="1400" b="0">
                          <a:solidFill>
                            <a:srgbClr val="1E2D21"/>
                          </a:solidFill>
                          <a:latin typeface="Arial"/>
                        </a:rPr>
                        <a:t>A</a:t>
                      </a:r>
                    </a:p>
                  </a:txBody>
                  <a:tcPr marL="45720" marR="45720" marT="18288" marB="18288">
                    <a:solidFill>
                      <a:srgbClr val="FFFC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400" b="0">
                          <a:solidFill>
                            <a:srgbClr val="1E2D21"/>
                          </a:solidFill>
                          <a:latin typeface="Arial"/>
                        </a:rPr>
                        <a:t>70</a:t>
                      </a:r>
                    </a:p>
                  </a:txBody>
                  <a:tcPr marL="45720" marR="45720" marT="18288" marB="18288">
                    <a:solidFill>
                      <a:srgbClr val="FFFC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400" b="0">
                          <a:solidFill>
                            <a:srgbClr val="1E2D21"/>
                          </a:solidFill>
                          <a:latin typeface="Arial"/>
                        </a:rPr>
                        <a:t>20</a:t>
                      </a:r>
                    </a:p>
                  </a:txBody>
                  <a:tcPr marL="45720" marR="45720" marT="18288" marB="18288">
                    <a:solidFill>
                      <a:srgbClr val="FFFC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400" b="0">
                          <a:solidFill>
                            <a:srgbClr val="1E2D21"/>
                          </a:solidFill>
                          <a:latin typeface="Arial"/>
                        </a:rPr>
                        <a:t>10</a:t>
                      </a:r>
                    </a:p>
                  </a:txBody>
                  <a:tcPr marL="45720" marR="45720" marT="18288" marB="18288">
                    <a:solidFill>
                      <a:srgbClr val="FFFCF0"/>
                    </a:solidFill>
                  </a:tcPr>
                </a:tc>
              </a:tr>
              <a:tr h="571500">
                <a:tc>
                  <a:txBody>
                    <a:bodyPr/>
                    <a:lstStyle/>
                    <a:p>
                      <a:pPr algn="l"/>
                      <a:r>
                        <a:rPr sz="1400" b="0">
                          <a:solidFill>
                            <a:srgbClr val="1E2D21"/>
                          </a:solidFill>
                          <a:latin typeface="Arial"/>
                        </a:rPr>
                        <a:t>B</a:t>
                      </a:r>
                    </a:p>
                  </a:txBody>
                  <a:tcPr marL="45720" marR="45720" marT="18288" marB="18288">
                    <a:solidFill>
                      <a:srgbClr val="F8F1D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400" b="0">
                          <a:solidFill>
                            <a:srgbClr val="1E2D21"/>
                          </a:solidFill>
                          <a:latin typeface="Arial"/>
                        </a:rPr>
                        <a:t>15</a:t>
                      </a:r>
                    </a:p>
                  </a:txBody>
                  <a:tcPr marL="45720" marR="45720" marT="18288" marB="18288">
                    <a:solidFill>
                      <a:srgbClr val="F8F1D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400" b="0">
                          <a:solidFill>
                            <a:srgbClr val="1E2D21"/>
                          </a:solidFill>
                          <a:latin typeface="Arial"/>
                        </a:rPr>
                        <a:t>75</a:t>
                      </a:r>
                    </a:p>
                  </a:txBody>
                  <a:tcPr marL="45720" marR="45720" marT="18288" marB="18288">
                    <a:solidFill>
                      <a:srgbClr val="F8F1D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400" b="0">
                          <a:solidFill>
                            <a:srgbClr val="1E2D21"/>
                          </a:solidFill>
                          <a:latin typeface="Arial"/>
                        </a:rPr>
                        <a:t>10</a:t>
                      </a:r>
                    </a:p>
                  </a:txBody>
                  <a:tcPr marL="45720" marR="45720" marT="18288" marB="18288">
                    <a:solidFill>
                      <a:srgbClr val="F8F1DC"/>
                    </a:solidFill>
                  </a:tcPr>
                </a:tc>
              </a:tr>
              <a:tr h="571500">
                <a:tc>
                  <a:txBody>
                    <a:bodyPr/>
                    <a:lstStyle/>
                    <a:p>
                      <a:pPr algn="l"/>
                      <a:r>
                        <a:rPr sz="1400" b="0">
                          <a:solidFill>
                            <a:srgbClr val="1E2D21"/>
                          </a:solidFill>
                          <a:latin typeface="Arial"/>
                        </a:rPr>
                        <a:t>C</a:t>
                      </a:r>
                    </a:p>
                  </a:txBody>
                  <a:tcPr marL="45720" marR="45720" marT="18288" marB="18288">
                    <a:solidFill>
                      <a:srgbClr val="FFFC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400" b="0">
                          <a:solidFill>
                            <a:srgbClr val="1E2D21"/>
                          </a:solidFill>
                          <a:latin typeface="Arial"/>
                        </a:rPr>
                        <a:t>5</a:t>
                      </a:r>
                    </a:p>
                  </a:txBody>
                  <a:tcPr marL="45720" marR="45720" marT="18288" marB="18288">
                    <a:solidFill>
                      <a:srgbClr val="FFFC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400" b="0">
                          <a:solidFill>
                            <a:srgbClr val="1E2D21"/>
                          </a:solidFill>
                          <a:latin typeface="Arial"/>
                        </a:rPr>
                        <a:t>25</a:t>
                      </a:r>
                    </a:p>
                  </a:txBody>
                  <a:tcPr marL="45720" marR="45720" marT="18288" marB="18288">
                    <a:solidFill>
                      <a:srgbClr val="FFFC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400" b="0">
                          <a:solidFill>
                            <a:srgbClr val="1E2D21"/>
                          </a:solidFill>
                          <a:latin typeface="Arial"/>
                        </a:rPr>
                        <a:t>70</a:t>
                      </a:r>
                    </a:p>
                  </a:txBody>
                  <a:tcPr marL="45720" marR="45720" marT="18288" marB="18288">
                    <a:solidFill>
                      <a:srgbClr val="FFFCF0"/>
                    </a:solidFill>
                  </a:tcPr>
                </a:tc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640080" y="4297680"/>
            <a:ext cx="5212080" cy="1645920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l"/>
            <a:r>
              <a:rPr sz="1400" b="0">
                <a:solidFill>
                  <a:srgbClr val="1E2D21"/>
                </a:solidFill>
                <a:latin typeface="Arial"/>
              </a:rPr>
              <a:t>Строка — истинный персонаж. Столбец — предсказание модели. Диагональ — правильные ответы. Вне диагонали — ошибки. Числа — проценты от строки.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263640" y="1234440"/>
            <a:ext cx="5486400" cy="5074920"/>
          </a:xfrm>
          <a:prstGeom prst="roundRect">
            <a:avLst>
              <a:gd name="adj" fmla="val 6000"/>
            </a:avLst>
          </a:prstGeom>
          <a:solidFill>
            <a:srgbClr val="F8F1DC"/>
          </a:solidFill>
          <a:ln w="13970">
            <a:solidFill>
              <a:srgbClr val="B59E6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6446520" y="1417320"/>
            <a:ext cx="5120640" cy="4663440"/>
          </a:xfrm>
          <a:prstGeom prst="rect">
            <a:avLst/>
          </a:prstGeom>
          <a:noFill/>
        </p:spPr>
        <p:txBody>
          <a:bodyPr wrap="square" lIns="73152" rIns="73152" tIns="36576">
            <a:spAutoFit/>
          </a:bodyPr>
          <a:lstStyle/>
          <a:p>
            <a:pPr>
              <a:spcAft>
                <a:spcPts val="700"/>
              </a:spcAft>
            </a:pPr>
            <a:r>
              <a:rPr sz="1800" b="1">
                <a:solidFill>
                  <a:srgbClr val="1C3F2F"/>
                </a:solidFill>
                <a:latin typeface="Arial"/>
              </a:rPr>
              <a:t>Как показываем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500">
                <a:solidFill>
                  <a:srgbClr val="1E2D21"/>
                </a:solidFill>
                <a:latin typeface="Arial"/>
              </a:rPr>
              <a:t>• Полная матрица 34×34 на доске нечитаема.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500">
                <a:solidFill>
                  <a:srgbClr val="1E2D21"/>
                </a:solidFill>
                <a:latin typeface="Arial"/>
              </a:rPr>
              <a:t>• Поэтому на слайде — 12 самых частых персонажей и столбец «прочие».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500">
                <a:solidFill>
                  <a:srgbClr val="1E2D21"/>
                </a:solidFill>
                <a:latin typeface="Arial"/>
              </a:rPr>
              <a:t>• Отдельно показываем 18 самых частых пар ошибок.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500">
                <a:solidFill>
                  <a:srgbClr val="1E2D21"/>
                </a:solidFill>
                <a:latin typeface="Arial"/>
              </a:rPr>
              <a:t>• Полная матрица 34×34 — в раздатке/приложении.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500">
                <a:solidFill>
                  <a:srgbClr val="1E2D21"/>
                </a:solidFill>
                <a:latin typeface="Arial"/>
              </a:rPr>
              <a:t>• На доске смотрим диагональ, крупные внедиагональные клетки и «прочие».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backgroun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Rounded Rectangle 2"/>
          <p:cNvSpPr/>
          <p:nvPr/>
        </p:nvSpPr>
        <p:spPr>
          <a:xfrm>
            <a:off x="384048" y="256032"/>
            <a:ext cx="11420856" cy="786384"/>
          </a:xfrm>
          <a:prstGeom prst="roundRect">
            <a:avLst>
              <a:gd name="adj" fmla="val 6000"/>
            </a:avLst>
          </a:prstGeom>
          <a:solidFill>
            <a:srgbClr val="F8F1DC"/>
          </a:solidFill>
          <a:ln w="13970">
            <a:solidFill>
              <a:srgbClr val="B59E6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530352" y="310896"/>
            <a:ext cx="9326880" cy="411480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l"/>
            <a:r>
              <a:rPr sz="2500" b="1">
                <a:solidFill>
                  <a:srgbClr val="1C3F2F"/>
                </a:solidFill>
                <a:latin typeface="Arial"/>
              </a:rPr>
              <a:t>Матрица ошибок: 12 персонажей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44000" y="384048"/>
            <a:ext cx="2423160" cy="320040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r"/>
            <a:r>
              <a:rPr sz="1300" b="0">
                <a:solidFill>
                  <a:srgbClr val="7E502A"/>
                </a:solidFill>
                <a:latin typeface="Arial"/>
              </a:rPr>
              <a:t>Блок 3 · Результаты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11480" y="6510528"/>
            <a:ext cx="7132320" cy="219456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l"/>
            <a:r>
              <a:rPr sz="1000" b="0">
                <a:solidFill>
                  <a:srgbClr val="1E2D21"/>
                </a:solidFill>
                <a:latin typeface="Arial"/>
              </a:rPr>
              <a:t>Блок 3 · Результаты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109960" y="6510528"/>
            <a:ext cx="502920" cy="219456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r"/>
            <a:r>
              <a:rPr sz="1000" b="0">
                <a:solidFill>
                  <a:srgbClr val="1E2D21"/>
                </a:solidFill>
                <a:latin typeface="Arial"/>
              </a:rPr>
              <a:t>23</a:t>
            </a:r>
          </a:p>
        </p:txBody>
      </p:sp>
      <p:pic>
        <p:nvPicPr>
          <p:cNvPr id="8" name="Picture 7" descr="chicken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50624" y="6510528"/>
            <a:ext cx="219456" cy="219456"/>
          </a:xfrm>
          <a:prstGeom prst="rect">
            <a:avLst/>
          </a:prstGeom>
        </p:spPr>
      </p:pic>
      <p:sp>
        <p:nvSpPr>
          <p:cNvPr id="9" name="Rounded Rectangle 8"/>
          <p:cNvSpPr/>
          <p:nvPr/>
        </p:nvSpPr>
        <p:spPr>
          <a:xfrm>
            <a:off x="320040" y="1234440"/>
            <a:ext cx="8275320" cy="5074920"/>
          </a:xfrm>
          <a:prstGeom prst="roundRect">
            <a:avLst>
              <a:gd name="adj" fmla="val 6000"/>
            </a:avLst>
          </a:prstGeom>
          <a:solidFill>
            <a:srgbClr val="FFFCF0"/>
          </a:solidFill>
          <a:ln w="13970">
            <a:solidFill>
              <a:srgbClr val="B59E6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10" name="Picture 9" descr="confusion_top12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1480" y="1401266"/>
            <a:ext cx="8092440" cy="4741267"/>
          </a:xfrm>
          <a:prstGeom prst="rect">
            <a:avLst/>
          </a:prstGeom>
        </p:spPr>
      </p:pic>
      <p:sp>
        <p:nvSpPr>
          <p:cNvPr id="11" name="Rounded Rectangle 10"/>
          <p:cNvSpPr/>
          <p:nvPr/>
        </p:nvSpPr>
        <p:spPr>
          <a:xfrm>
            <a:off x="8778240" y="1234440"/>
            <a:ext cx="3017520" cy="5074920"/>
          </a:xfrm>
          <a:prstGeom prst="roundRect">
            <a:avLst>
              <a:gd name="adj" fmla="val 6000"/>
            </a:avLst>
          </a:prstGeom>
          <a:solidFill>
            <a:srgbClr val="F8F1DC"/>
          </a:solidFill>
          <a:ln w="13970">
            <a:solidFill>
              <a:srgbClr val="B59E6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8933688" y="1417320"/>
            <a:ext cx="2743200" cy="4663440"/>
          </a:xfrm>
          <a:prstGeom prst="rect">
            <a:avLst/>
          </a:prstGeom>
          <a:noFill/>
        </p:spPr>
        <p:txBody>
          <a:bodyPr wrap="square" lIns="73152" rIns="73152" tIns="36576">
            <a:spAutoFit/>
          </a:bodyPr>
          <a:lstStyle/>
          <a:p>
            <a:pPr>
              <a:spcAft>
                <a:spcPts val="700"/>
              </a:spcAft>
            </a:pPr>
            <a:r>
              <a:rPr sz="1600" b="1">
                <a:solidFill>
                  <a:srgbClr val="1C3F2F"/>
                </a:solidFill>
                <a:latin typeface="Arial"/>
              </a:rPr>
              <a:t>Что видно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300">
                <a:solidFill>
                  <a:srgbClr val="1E2D21"/>
                </a:solidFill>
                <a:latin typeface="Arial"/>
              </a:rPr>
              <a:t>• Диагональ: доля правильных ответов внутри класса.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300">
                <a:solidFill>
                  <a:srgbClr val="1E2D21"/>
                </a:solidFill>
                <a:latin typeface="Arial"/>
              </a:rPr>
              <a:t>• Abigail: 21% верно, 18% уходит в «прочие».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300">
                <a:solidFill>
                  <a:srgbClr val="1E2D21"/>
                </a:solidFill>
                <a:latin typeface="Arial"/>
              </a:rPr>
              <a:t>• Alex: 37% верно, 11% → Abigail.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300">
                <a:solidFill>
                  <a:srgbClr val="1E2D21"/>
                </a:solidFill>
                <a:latin typeface="Arial"/>
              </a:rPr>
              <a:t>• Sebastian: 19% верно, 20% → Abigail.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300">
                <a:solidFill>
                  <a:srgbClr val="1E2D21"/>
                </a:solidFill>
                <a:latin typeface="Arial"/>
              </a:rPr>
              <a:t>• У многих строк крупная доля «прочих»: модель не находит редкие классы.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backgroun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Rounded Rectangle 2"/>
          <p:cNvSpPr/>
          <p:nvPr/>
        </p:nvSpPr>
        <p:spPr>
          <a:xfrm>
            <a:off x="384048" y="256032"/>
            <a:ext cx="11420856" cy="786384"/>
          </a:xfrm>
          <a:prstGeom prst="roundRect">
            <a:avLst>
              <a:gd name="adj" fmla="val 6000"/>
            </a:avLst>
          </a:prstGeom>
          <a:solidFill>
            <a:srgbClr val="F8F1DC"/>
          </a:solidFill>
          <a:ln w="13970">
            <a:solidFill>
              <a:srgbClr val="B59E6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530352" y="310896"/>
            <a:ext cx="9326880" cy="411480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l"/>
            <a:r>
              <a:rPr sz="2500" b="1">
                <a:solidFill>
                  <a:srgbClr val="1C3F2F"/>
                </a:solidFill>
                <a:latin typeface="Arial"/>
              </a:rPr>
              <a:t>Кого модель путает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44000" y="384048"/>
            <a:ext cx="2423160" cy="320040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r"/>
            <a:r>
              <a:rPr sz="1300" b="0">
                <a:solidFill>
                  <a:srgbClr val="7E502A"/>
                </a:solidFill>
                <a:latin typeface="Arial"/>
              </a:rPr>
              <a:t>Блок 3 · Результаты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11480" y="6510528"/>
            <a:ext cx="7132320" cy="219456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l"/>
            <a:r>
              <a:rPr sz="1000" b="0">
                <a:solidFill>
                  <a:srgbClr val="1E2D21"/>
                </a:solidFill>
                <a:latin typeface="Arial"/>
              </a:rPr>
              <a:t>Блок 3 · Результаты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109960" y="6510528"/>
            <a:ext cx="502920" cy="219456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r"/>
            <a:r>
              <a:rPr sz="1000" b="0">
                <a:solidFill>
                  <a:srgbClr val="1E2D21"/>
                </a:solidFill>
                <a:latin typeface="Arial"/>
              </a:rPr>
              <a:t>24</a:t>
            </a:r>
          </a:p>
        </p:txBody>
      </p:sp>
      <p:pic>
        <p:nvPicPr>
          <p:cNvPr id="8" name="Picture 7" descr="chicken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50624" y="6510528"/>
            <a:ext cx="219456" cy="219456"/>
          </a:xfrm>
          <a:prstGeom prst="rect">
            <a:avLst/>
          </a:prstGeom>
        </p:spPr>
      </p:pic>
      <p:sp>
        <p:nvSpPr>
          <p:cNvPr id="9" name="Rounded Rectangle 8"/>
          <p:cNvSpPr/>
          <p:nvPr/>
        </p:nvSpPr>
        <p:spPr>
          <a:xfrm>
            <a:off x="320040" y="1234440"/>
            <a:ext cx="8229600" cy="5074920"/>
          </a:xfrm>
          <a:prstGeom prst="roundRect">
            <a:avLst>
              <a:gd name="adj" fmla="val 6000"/>
            </a:avLst>
          </a:prstGeom>
          <a:solidFill>
            <a:srgbClr val="FFFCF0"/>
          </a:solidFill>
          <a:ln w="13970">
            <a:solidFill>
              <a:srgbClr val="B59E6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10" name="Picture 9" descr="confusion_pairs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1480" y="1500196"/>
            <a:ext cx="8046720" cy="4543406"/>
          </a:xfrm>
          <a:prstGeom prst="rect">
            <a:avLst/>
          </a:prstGeom>
        </p:spPr>
      </p:pic>
      <p:sp>
        <p:nvSpPr>
          <p:cNvPr id="11" name="Rounded Rectangle 10"/>
          <p:cNvSpPr/>
          <p:nvPr/>
        </p:nvSpPr>
        <p:spPr>
          <a:xfrm>
            <a:off x="8732520" y="1234440"/>
            <a:ext cx="3063240" cy="5074920"/>
          </a:xfrm>
          <a:prstGeom prst="roundRect">
            <a:avLst>
              <a:gd name="adj" fmla="val 6000"/>
            </a:avLst>
          </a:prstGeom>
          <a:solidFill>
            <a:srgbClr val="F8F1DC"/>
          </a:solidFill>
          <a:ln w="13970">
            <a:solidFill>
              <a:srgbClr val="B59E6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8887968" y="1417320"/>
            <a:ext cx="2788920" cy="4663440"/>
          </a:xfrm>
          <a:prstGeom prst="rect">
            <a:avLst/>
          </a:prstGeom>
          <a:noFill/>
        </p:spPr>
        <p:txBody>
          <a:bodyPr wrap="square" lIns="73152" rIns="73152" tIns="36576">
            <a:spAutoFit/>
          </a:bodyPr>
          <a:lstStyle/>
          <a:p>
            <a:pPr>
              <a:spcAft>
                <a:spcPts val="700"/>
              </a:spcAft>
            </a:pPr>
            <a:r>
              <a:rPr sz="1600" b="1">
                <a:solidFill>
                  <a:srgbClr val="1C3F2F"/>
                </a:solidFill>
                <a:latin typeface="Arial"/>
              </a:rPr>
              <a:t>Частые пары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300">
                <a:solidFill>
                  <a:srgbClr val="1E2D21"/>
                </a:solidFill>
                <a:latin typeface="Arial"/>
              </a:rPr>
              <a:t>• Sebastian → Abigail: 65.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300">
                <a:solidFill>
                  <a:srgbClr val="1E2D21"/>
                </a:solidFill>
                <a:latin typeface="Arial"/>
              </a:rPr>
              <a:t>• Sebastian → Alex: 61.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300">
                <a:solidFill>
                  <a:srgbClr val="1E2D21"/>
                </a:solidFill>
                <a:latin typeface="Arial"/>
              </a:rPr>
              <a:t>• Abigail → Sebastian: 59.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300">
                <a:solidFill>
                  <a:srgbClr val="1E2D21"/>
                </a:solidFill>
                <a:latin typeface="Arial"/>
              </a:rPr>
              <a:t>• Abigail → Alex: 56.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300">
                <a:solidFill>
                  <a:srgbClr val="1E2D21"/>
                </a:solidFill>
                <a:latin typeface="Arial"/>
              </a:rPr>
              <a:t>• Основной клубок — подростки/молодые взрослые: Abigail, Alex, Sebastian, Haley, Sam.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backgroun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Rounded Rectangle 2"/>
          <p:cNvSpPr/>
          <p:nvPr/>
        </p:nvSpPr>
        <p:spPr>
          <a:xfrm>
            <a:off x="384048" y="256032"/>
            <a:ext cx="11420856" cy="786384"/>
          </a:xfrm>
          <a:prstGeom prst="roundRect">
            <a:avLst>
              <a:gd name="adj" fmla="val 6000"/>
            </a:avLst>
          </a:prstGeom>
          <a:solidFill>
            <a:srgbClr val="F8F1DC"/>
          </a:solidFill>
          <a:ln w="13970">
            <a:solidFill>
              <a:srgbClr val="B59E6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530352" y="310896"/>
            <a:ext cx="9326880" cy="411480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l"/>
            <a:r>
              <a:rPr sz="2500" b="1">
                <a:solidFill>
                  <a:srgbClr val="1C3F2F"/>
                </a:solidFill>
                <a:latin typeface="Arial"/>
              </a:rPr>
              <a:t>Классы-аттракторы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44000" y="384048"/>
            <a:ext cx="2423160" cy="320040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r"/>
            <a:r>
              <a:rPr sz="1300" b="0">
                <a:solidFill>
                  <a:srgbClr val="7E502A"/>
                </a:solidFill>
                <a:latin typeface="Arial"/>
              </a:rPr>
              <a:t>Блок 3 · Результаты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11480" y="6510528"/>
            <a:ext cx="7132320" cy="219456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l"/>
            <a:r>
              <a:rPr sz="1000" b="0">
                <a:solidFill>
                  <a:srgbClr val="1E2D21"/>
                </a:solidFill>
                <a:latin typeface="Arial"/>
              </a:rPr>
              <a:t>Блок 3 · Результаты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109960" y="6510528"/>
            <a:ext cx="502920" cy="219456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r"/>
            <a:r>
              <a:rPr sz="1000" b="0">
                <a:solidFill>
                  <a:srgbClr val="1E2D21"/>
                </a:solidFill>
                <a:latin typeface="Arial"/>
              </a:rPr>
              <a:t>25</a:t>
            </a:r>
          </a:p>
        </p:txBody>
      </p:sp>
      <p:pic>
        <p:nvPicPr>
          <p:cNvPr id="8" name="Picture 7" descr="chicken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50624" y="6510528"/>
            <a:ext cx="219456" cy="219456"/>
          </a:xfrm>
          <a:prstGeom prst="rect">
            <a:avLst/>
          </a:prstGeom>
        </p:spPr>
      </p:pic>
      <p:sp>
        <p:nvSpPr>
          <p:cNvPr id="9" name="Rounded Rectangle 8"/>
          <p:cNvSpPr/>
          <p:nvPr/>
        </p:nvSpPr>
        <p:spPr>
          <a:xfrm>
            <a:off x="365760" y="1234440"/>
            <a:ext cx="8229600" cy="5074920"/>
          </a:xfrm>
          <a:prstGeom prst="roundRect">
            <a:avLst>
              <a:gd name="adj" fmla="val 6000"/>
            </a:avLst>
          </a:prstGeom>
          <a:solidFill>
            <a:srgbClr val="FFFCF0"/>
          </a:solidFill>
          <a:ln w="13970">
            <a:solidFill>
              <a:srgbClr val="B59E6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10" name="Picture 9" descr="hub_shares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" y="1789418"/>
            <a:ext cx="8046720" cy="3964963"/>
          </a:xfrm>
          <a:prstGeom prst="rect">
            <a:avLst/>
          </a:prstGeom>
        </p:spPr>
      </p:pic>
      <p:sp>
        <p:nvSpPr>
          <p:cNvPr id="11" name="Rounded Rectangle 10"/>
          <p:cNvSpPr/>
          <p:nvPr/>
        </p:nvSpPr>
        <p:spPr>
          <a:xfrm>
            <a:off x="8732520" y="1234440"/>
            <a:ext cx="3063240" cy="5074920"/>
          </a:xfrm>
          <a:prstGeom prst="roundRect">
            <a:avLst>
              <a:gd name="adj" fmla="val 6000"/>
            </a:avLst>
          </a:prstGeom>
          <a:solidFill>
            <a:srgbClr val="F8F1DC"/>
          </a:solidFill>
          <a:ln w="13970">
            <a:solidFill>
              <a:srgbClr val="B59E6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8887968" y="1417320"/>
            <a:ext cx="2788920" cy="4663440"/>
          </a:xfrm>
          <a:prstGeom prst="rect">
            <a:avLst/>
          </a:prstGeom>
          <a:noFill/>
        </p:spPr>
        <p:txBody>
          <a:bodyPr wrap="square" lIns="73152" rIns="73152" tIns="36576">
            <a:spAutoFit/>
          </a:bodyPr>
          <a:lstStyle/>
          <a:p>
            <a:pPr>
              <a:spcAft>
                <a:spcPts val="700"/>
              </a:spcAft>
            </a:pPr>
            <a:r>
              <a:rPr sz="1600" b="1">
                <a:solidFill>
                  <a:srgbClr val="1C3F2F"/>
                </a:solidFill>
                <a:latin typeface="Arial"/>
              </a:rPr>
              <a:t>Кто перетягивает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300">
                <a:solidFill>
                  <a:srgbClr val="1E2D21"/>
                </a:solidFill>
                <a:latin typeface="Arial"/>
              </a:rPr>
              <a:t>• Alex: 11,4% предсказаний при истинной доле 6,0%.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300">
                <a:solidFill>
                  <a:srgbClr val="1E2D21"/>
                </a:solidFill>
                <a:latin typeface="Arial"/>
              </a:rPr>
              <a:t>• Abigail: 10,9% при 6,9%.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300">
                <a:solidFill>
                  <a:srgbClr val="1E2D21"/>
                </a:solidFill>
                <a:latin typeface="Arial"/>
              </a:rPr>
              <a:t>• Редкие классы недопредставлены.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300">
                <a:solidFill>
                  <a:srgbClr val="1E2D21"/>
                </a:solidFill>
                <a:latin typeface="Arial"/>
              </a:rPr>
              <a:t>• Это не «демографическая» путаница, а стягивание к популярным голосам.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300">
                <a:solidFill>
                  <a:srgbClr val="1E2D21"/>
                </a:solidFill>
                <a:latin typeface="Arial"/>
              </a:rPr>
              <a:t>• Коррекция приоров не улучшила macro-F1.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backgroun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Rounded Rectangle 2"/>
          <p:cNvSpPr/>
          <p:nvPr/>
        </p:nvSpPr>
        <p:spPr>
          <a:xfrm>
            <a:off x="384048" y="256032"/>
            <a:ext cx="11420856" cy="786384"/>
          </a:xfrm>
          <a:prstGeom prst="roundRect">
            <a:avLst>
              <a:gd name="adj" fmla="val 6000"/>
            </a:avLst>
          </a:prstGeom>
          <a:solidFill>
            <a:srgbClr val="F8F1DC"/>
          </a:solidFill>
          <a:ln w="13970">
            <a:solidFill>
              <a:srgbClr val="B59E6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530352" y="310896"/>
            <a:ext cx="9326880" cy="411480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l"/>
            <a:r>
              <a:rPr sz="2500" b="1">
                <a:solidFill>
                  <a:srgbClr val="1C3F2F"/>
                </a:solidFill>
                <a:latin typeface="Arial"/>
              </a:rPr>
              <a:t>Персонажи: кто различается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44000" y="384048"/>
            <a:ext cx="2423160" cy="320040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r"/>
            <a:r>
              <a:rPr sz="1300" b="0">
                <a:solidFill>
                  <a:srgbClr val="7E502A"/>
                </a:solidFill>
                <a:latin typeface="Arial"/>
              </a:rPr>
              <a:t>Блок 3 · Результаты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11480" y="6510528"/>
            <a:ext cx="7132320" cy="219456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l"/>
            <a:r>
              <a:rPr sz="1000" b="0">
                <a:solidFill>
                  <a:srgbClr val="1E2D21"/>
                </a:solidFill>
                <a:latin typeface="Arial"/>
              </a:rPr>
              <a:t>Блок 3 · Результаты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109960" y="6510528"/>
            <a:ext cx="502920" cy="219456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r"/>
            <a:r>
              <a:rPr sz="1000" b="0">
                <a:solidFill>
                  <a:srgbClr val="1E2D21"/>
                </a:solidFill>
                <a:latin typeface="Arial"/>
              </a:rPr>
              <a:t>26</a:t>
            </a:r>
          </a:p>
        </p:txBody>
      </p:sp>
      <p:pic>
        <p:nvPicPr>
          <p:cNvPr id="8" name="Picture 7" descr="chicken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50624" y="6510528"/>
            <a:ext cx="219456" cy="219456"/>
          </a:xfrm>
          <a:prstGeom prst="rect">
            <a:avLst/>
          </a:prstGeom>
        </p:spPr>
      </p:pic>
      <p:sp>
        <p:nvSpPr>
          <p:cNvPr id="9" name="Rounded Rectangle 8"/>
          <p:cNvSpPr/>
          <p:nvPr/>
        </p:nvSpPr>
        <p:spPr>
          <a:xfrm>
            <a:off x="274320" y="1234440"/>
            <a:ext cx="8458200" cy="5074920"/>
          </a:xfrm>
          <a:prstGeom prst="roundRect">
            <a:avLst>
              <a:gd name="adj" fmla="val 6000"/>
            </a:avLst>
          </a:prstGeom>
          <a:solidFill>
            <a:srgbClr val="FFFCF0"/>
          </a:solidFill>
          <a:ln w="13970">
            <a:solidFill>
              <a:srgbClr val="B59E6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10" name="Picture 9" descr="per_class_f1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5760" y="1557111"/>
            <a:ext cx="8275320" cy="4429576"/>
          </a:xfrm>
          <a:prstGeom prst="rect">
            <a:avLst/>
          </a:prstGeom>
        </p:spPr>
      </p:pic>
      <p:sp>
        <p:nvSpPr>
          <p:cNvPr id="11" name="Rounded Rectangle 10"/>
          <p:cNvSpPr/>
          <p:nvPr/>
        </p:nvSpPr>
        <p:spPr>
          <a:xfrm>
            <a:off x="8915400" y="1234440"/>
            <a:ext cx="2880360" cy="5074920"/>
          </a:xfrm>
          <a:prstGeom prst="roundRect">
            <a:avLst>
              <a:gd name="adj" fmla="val 6000"/>
            </a:avLst>
          </a:prstGeom>
          <a:solidFill>
            <a:srgbClr val="F8F1DC"/>
          </a:solidFill>
          <a:ln w="13970">
            <a:solidFill>
              <a:srgbClr val="B59E6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9052560" y="1417320"/>
            <a:ext cx="2606040" cy="4663440"/>
          </a:xfrm>
          <a:prstGeom prst="rect">
            <a:avLst/>
          </a:prstGeom>
          <a:noFill/>
        </p:spPr>
        <p:txBody>
          <a:bodyPr wrap="square" lIns="73152" rIns="73152" tIns="36576">
            <a:spAutoFit/>
          </a:bodyPr>
          <a:lstStyle/>
          <a:p>
            <a:pPr>
              <a:spcAft>
                <a:spcPts val="700"/>
              </a:spcAft>
            </a:pPr>
            <a:r>
              <a:rPr sz="1600" b="1">
                <a:solidFill>
                  <a:srgbClr val="1C3F2F"/>
                </a:solidFill>
                <a:latin typeface="Arial"/>
              </a:rPr>
              <a:t>Факты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300">
                <a:solidFill>
                  <a:srgbClr val="1E2D21"/>
                </a:solidFill>
                <a:latin typeface="Arial"/>
              </a:rPr>
              <a:t>• Лучшие: Willy, Evelyn, Pierre, Leo, Pam.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300">
                <a:solidFill>
                  <a:srgbClr val="1E2D21"/>
                </a:solidFill>
                <a:latin typeface="Arial"/>
              </a:rPr>
              <a:t>• Худшие: Kent, Mister Qi, Penny, Abigail, Leah.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300">
                <a:solidFill>
                  <a:srgbClr val="1E2D21"/>
                </a:solidFill>
                <a:latin typeface="Arial"/>
              </a:rPr>
              <a:t>• Редкие классы — широкие интервалы.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300">
                <a:solidFill>
                  <a:srgbClr val="1E2D21"/>
                </a:solidFill>
                <a:latin typeface="Arial"/>
              </a:rPr>
              <a:t>• Мягкое голосование улучшает Wizard, Dwarf, Vincent.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backgroun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Rounded Rectangle 2"/>
          <p:cNvSpPr/>
          <p:nvPr/>
        </p:nvSpPr>
        <p:spPr>
          <a:xfrm>
            <a:off x="384048" y="256032"/>
            <a:ext cx="11420856" cy="786384"/>
          </a:xfrm>
          <a:prstGeom prst="roundRect">
            <a:avLst>
              <a:gd name="adj" fmla="val 6000"/>
            </a:avLst>
          </a:prstGeom>
          <a:solidFill>
            <a:srgbClr val="F8F1DC"/>
          </a:solidFill>
          <a:ln w="13970">
            <a:solidFill>
              <a:srgbClr val="B59E6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530352" y="310896"/>
            <a:ext cx="9326880" cy="411480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l"/>
            <a:r>
              <a:rPr sz="2500" b="1">
                <a:solidFill>
                  <a:srgbClr val="1C3F2F"/>
                </a:solidFill>
                <a:latin typeface="Arial"/>
              </a:rPr>
              <a:t>Почему персонажи путаются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44000" y="384048"/>
            <a:ext cx="2423160" cy="320040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r"/>
            <a:r>
              <a:rPr sz="1300" b="0">
                <a:solidFill>
                  <a:srgbClr val="7E502A"/>
                </a:solidFill>
                <a:latin typeface="Arial"/>
              </a:rPr>
              <a:t>Блок 3 · Результаты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11480" y="6510528"/>
            <a:ext cx="7132320" cy="219456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l"/>
            <a:r>
              <a:rPr sz="1000" b="0">
                <a:solidFill>
                  <a:srgbClr val="1E2D21"/>
                </a:solidFill>
                <a:latin typeface="Arial"/>
              </a:rPr>
              <a:t>Блок 3 · Результаты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109960" y="6510528"/>
            <a:ext cx="502920" cy="219456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r"/>
            <a:r>
              <a:rPr sz="1000" b="0">
                <a:solidFill>
                  <a:srgbClr val="1E2D21"/>
                </a:solidFill>
                <a:latin typeface="Arial"/>
              </a:rPr>
              <a:t>27</a:t>
            </a:r>
          </a:p>
        </p:txBody>
      </p:sp>
      <p:pic>
        <p:nvPicPr>
          <p:cNvPr id="8" name="Picture 7" descr="chicken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50624" y="6510528"/>
            <a:ext cx="219456" cy="219456"/>
          </a:xfrm>
          <a:prstGeom prst="rect">
            <a:avLst/>
          </a:prstGeom>
        </p:spPr>
      </p:pic>
      <p:sp>
        <p:nvSpPr>
          <p:cNvPr id="9" name="Rounded Rectangle 8"/>
          <p:cNvSpPr/>
          <p:nvPr/>
        </p:nvSpPr>
        <p:spPr>
          <a:xfrm>
            <a:off x="411480" y="1234440"/>
            <a:ext cx="5623560" cy="5074920"/>
          </a:xfrm>
          <a:prstGeom prst="roundRect">
            <a:avLst>
              <a:gd name="adj" fmla="val 6000"/>
            </a:avLst>
          </a:prstGeom>
          <a:solidFill>
            <a:srgbClr val="F8F1DC"/>
          </a:solidFill>
          <a:ln w="13970">
            <a:solidFill>
              <a:srgbClr val="B59E6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594360" y="1417320"/>
            <a:ext cx="5257800" cy="4663440"/>
          </a:xfrm>
          <a:prstGeom prst="rect">
            <a:avLst/>
          </a:prstGeom>
          <a:noFill/>
        </p:spPr>
        <p:txBody>
          <a:bodyPr wrap="square" lIns="73152" rIns="73152" tIns="36576">
            <a:spAutoFit/>
          </a:bodyPr>
          <a:lstStyle/>
          <a:p>
            <a:pPr>
              <a:spcAft>
                <a:spcPts val="700"/>
              </a:spcAft>
            </a:pPr>
            <a:r>
              <a:rPr sz="1800" b="1">
                <a:solidFill>
                  <a:srgbClr val="1C3F2F"/>
                </a:solidFill>
                <a:latin typeface="Arial"/>
              </a:rPr>
              <a:t>Причины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500">
                <a:solidFill>
                  <a:srgbClr val="1E2D21"/>
                </a:solidFill>
                <a:latin typeface="Arial"/>
              </a:rPr>
              <a:t>• Один автор и общие сюжетные контексты: персонажи говорят об одних и тех же событиях.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500">
                <a:solidFill>
                  <a:srgbClr val="1E2D21"/>
                </a:solidFill>
                <a:latin typeface="Arial"/>
              </a:rPr>
              <a:t>• Сходные возраст и роль: подростки/молодые взрослые используют похожие темы и интонации.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500">
                <a:solidFill>
                  <a:srgbClr val="1E2D21"/>
                </a:solidFill>
                <a:latin typeface="Arial"/>
              </a:rPr>
              <a:t>• Короткие реплики: мало слов, чтобы проявить индивидуальный синтаксис.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500">
                <a:solidFill>
                  <a:srgbClr val="1E2D21"/>
                </a:solidFill>
                <a:latin typeface="Arial"/>
              </a:rPr>
              <a:t>• Дисбаланс: редкие классы реже выбираются моделью.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500">
                <a:solidFill>
                  <a:srgbClr val="1E2D21"/>
                </a:solidFill>
                <a:latin typeface="Arial"/>
              </a:rPr>
              <a:t>• Общие формулы вежливости, шутки, междометия.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217920" y="1234440"/>
            <a:ext cx="5532120" cy="5074920"/>
          </a:xfrm>
          <a:prstGeom prst="roundRect">
            <a:avLst>
              <a:gd name="adj" fmla="val 6000"/>
            </a:avLst>
          </a:prstGeom>
          <a:solidFill>
            <a:srgbClr val="FFFCF0"/>
          </a:solidFill>
          <a:ln w="13970">
            <a:solidFill>
              <a:srgbClr val="B59E6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6400800" y="1417320"/>
            <a:ext cx="5166360" cy="4663440"/>
          </a:xfrm>
          <a:prstGeom prst="rect">
            <a:avLst/>
          </a:prstGeom>
          <a:noFill/>
        </p:spPr>
        <p:txBody>
          <a:bodyPr wrap="square" lIns="73152" rIns="73152" tIns="36576">
            <a:spAutoFit/>
          </a:bodyPr>
          <a:lstStyle/>
          <a:p>
            <a:pPr>
              <a:spcAft>
                <a:spcPts val="700"/>
              </a:spcAft>
            </a:pPr>
            <a:r>
              <a:rPr sz="1800" b="1">
                <a:solidFill>
                  <a:srgbClr val="1C3F2F"/>
                </a:solidFill>
                <a:latin typeface="Arial"/>
              </a:rPr>
              <a:t>Что это значит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500">
                <a:solidFill>
                  <a:srgbClr val="1E2D21"/>
                </a:solidFill>
                <a:latin typeface="Arial"/>
              </a:rPr>
              <a:t>• Клубок: Abigail, Alex, Sebastian, Haley, Sam.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500">
                <a:solidFill>
                  <a:srgbClr val="1E2D21"/>
                </a:solidFill>
                <a:latin typeface="Arial"/>
              </a:rPr>
              <a:t>• Нелюди (Krobus, Dwarf, Wizard) различаются лучше, но Wizard и Dwarf редки.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500">
                <a:solidFill>
                  <a:srgbClr val="1E2D21"/>
                </a:solidFill>
                <a:latin typeface="Arial"/>
              </a:rPr>
              <a:t>• Дети (Jas, Vincent) имеют короткие реплики; их легче узнать по длине.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500">
                <a:solidFill>
                  <a:srgbClr val="1E2D21"/>
                </a:solidFill>
                <a:latin typeface="Arial"/>
              </a:rPr>
              <a:t>• Это не доказательство сходства «характеров», а свойство текстовых признаков.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500">
                <a:solidFill>
                  <a:srgbClr val="1E2D21"/>
                </a:solidFill>
                <a:latin typeface="Arial"/>
              </a:rPr>
              <a:t>• Нужны сцены и больше данных, чтобы отделить стиль от контекста.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backgroun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Rounded Rectangle 2"/>
          <p:cNvSpPr/>
          <p:nvPr/>
        </p:nvSpPr>
        <p:spPr>
          <a:xfrm>
            <a:off x="384048" y="256032"/>
            <a:ext cx="11420856" cy="786384"/>
          </a:xfrm>
          <a:prstGeom prst="roundRect">
            <a:avLst>
              <a:gd name="adj" fmla="val 6000"/>
            </a:avLst>
          </a:prstGeom>
          <a:solidFill>
            <a:srgbClr val="F8F1DC"/>
          </a:solidFill>
          <a:ln w="13970">
            <a:solidFill>
              <a:srgbClr val="B59E6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530352" y="310896"/>
            <a:ext cx="9326880" cy="411480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l"/>
            <a:r>
              <a:rPr sz="2500" b="1">
                <a:solidFill>
                  <a:srgbClr val="1C3F2F"/>
                </a:solidFill>
                <a:latin typeface="Arial"/>
              </a:rPr>
              <a:t>Что означают оценки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44000" y="384048"/>
            <a:ext cx="2423160" cy="320040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r"/>
            <a:r>
              <a:rPr sz="1300" b="0">
                <a:solidFill>
                  <a:srgbClr val="7E502A"/>
                </a:solidFill>
                <a:latin typeface="Arial"/>
              </a:rPr>
              <a:t>Блок 3 · Результаты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11480" y="6510528"/>
            <a:ext cx="7132320" cy="219456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l"/>
            <a:r>
              <a:rPr sz="1000" b="0">
                <a:solidFill>
                  <a:srgbClr val="1E2D21"/>
                </a:solidFill>
                <a:latin typeface="Arial"/>
              </a:rPr>
              <a:t>Блок 3 · Результаты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109960" y="6510528"/>
            <a:ext cx="502920" cy="219456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r"/>
            <a:r>
              <a:rPr sz="1000" b="0">
                <a:solidFill>
                  <a:srgbClr val="1E2D21"/>
                </a:solidFill>
                <a:latin typeface="Arial"/>
              </a:rPr>
              <a:t>28</a:t>
            </a:r>
          </a:p>
        </p:txBody>
      </p:sp>
      <p:pic>
        <p:nvPicPr>
          <p:cNvPr id="8" name="Picture 7" descr="chicken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50624" y="6510528"/>
            <a:ext cx="219456" cy="219456"/>
          </a:xfrm>
          <a:prstGeom prst="rect">
            <a:avLst/>
          </a:prstGeom>
        </p:spPr>
      </p:pic>
      <p:sp>
        <p:nvSpPr>
          <p:cNvPr id="9" name="Rounded Rectangle 8"/>
          <p:cNvSpPr/>
          <p:nvPr/>
        </p:nvSpPr>
        <p:spPr>
          <a:xfrm>
            <a:off x="411480" y="1234440"/>
            <a:ext cx="11338560" cy="5074920"/>
          </a:xfrm>
          <a:prstGeom prst="roundRect">
            <a:avLst>
              <a:gd name="adj" fmla="val 6000"/>
            </a:avLst>
          </a:prstGeom>
          <a:solidFill>
            <a:srgbClr val="F8F1DC"/>
          </a:solidFill>
          <a:ln w="13970">
            <a:solidFill>
              <a:srgbClr val="B59E6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640080" y="1417320"/>
            <a:ext cx="10881360" cy="4663440"/>
          </a:xfrm>
          <a:prstGeom prst="rect">
            <a:avLst/>
          </a:prstGeom>
          <a:noFill/>
        </p:spPr>
        <p:txBody>
          <a:bodyPr wrap="square" lIns="73152" rIns="73152" tIns="36576">
            <a:spAutoFit/>
          </a:bodyPr>
          <a:lstStyle/>
          <a:p>
            <a:pPr>
              <a:spcAft>
                <a:spcPts val="700"/>
              </a:spcAft>
            </a:pPr>
            <a:r>
              <a:rPr sz="2000" b="1">
                <a:solidFill>
                  <a:srgbClr val="1C3F2F"/>
                </a:solidFill>
                <a:latin typeface="Arial"/>
              </a:rPr>
              <a:t>Уточнение интерпретации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700">
                <a:solidFill>
                  <a:srgbClr val="1E2D21"/>
                </a:solidFill>
                <a:latin typeface="Arial"/>
              </a:rPr>
              <a:t>• 0,30 макро-F1 при 34 классах — это примерно в 10 раз выше случайного уровня 0,029.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700">
                <a:solidFill>
                  <a:srgbClr val="1E2D21"/>
                </a:solidFill>
                <a:latin typeface="Arial"/>
              </a:rPr>
              <a:t>• Абсолютное значение умеренное: по одной короткой реплике персонажа действительно трудно определить.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700">
                <a:solidFill>
                  <a:srgbClr val="1E2D21"/>
                </a:solidFill>
                <a:latin typeface="Arial"/>
              </a:rPr>
              <a:t>• Это не означает, что автор «не старался» или что стиль неразличим. Наоборот, устойчивое превышение случайного уровня говорит о намеренно различных голосах.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700">
                <a:solidFill>
                  <a:srgbClr val="1E2D21"/>
                </a:solidFill>
                <a:latin typeface="Arial"/>
              </a:rPr>
              <a:t>• Умеренность объясняется короткими текстами, дисбалансом классов, общими темами и формулами, а не отсутствием стиля.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700">
                <a:solidFill>
                  <a:srgbClr val="1E2D21"/>
                </a:solidFill>
                <a:latin typeface="Arial"/>
              </a:rPr>
              <a:t>• Мы не решаем задачу «он или не он писал»: все реплики одного автора. Мы решаем, какой персонаж говорит.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backgroun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Rounded Rectangle 2"/>
          <p:cNvSpPr/>
          <p:nvPr/>
        </p:nvSpPr>
        <p:spPr>
          <a:xfrm>
            <a:off x="384048" y="256032"/>
            <a:ext cx="11420856" cy="786384"/>
          </a:xfrm>
          <a:prstGeom prst="roundRect">
            <a:avLst>
              <a:gd name="adj" fmla="val 6000"/>
            </a:avLst>
          </a:prstGeom>
          <a:solidFill>
            <a:srgbClr val="F8F1DC"/>
          </a:solidFill>
          <a:ln w="13970">
            <a:solidFill>
              <a:srgbClr val="B59E6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530352" y="310896"/>
            <a:ext cx="9326880" cy="411480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l"/>
            <a:r>
              <a:rPr sz="2500" b="1">
                <a:solidFill>
                  <a:srgbClr val="1C3F2F"/>
                </a:solidFill>
                <a:latin typeface="Arial"/>
              </a:rPr>
              <a:t>Ограничения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44000" y="384048"/>
            <a:ext cx="2423160" cy="320040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r"/>
            <a:r>
              <a:rPr sz="1300" b="0">
                <a:solidFill>
                  <a:srgbClr val="7E502A"/>
                </a:solidFill>
                <a:latin typeface="Arial"/>
              </a:rPr>
              <a:t>Блок 3 · Результаты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11480" y="6510528"/>
            <a:ext cx="7132320" cy="219456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l"/>
            <a:r>
              <a:rPr sz="1000" b="0">
                <a:solidFill>
                  <a:srgbClr val="1E2D21"/>
                </a:solidFill>
                <a:latin typeface="Arial"/>
              </a:rPr>
              <a:t>Блок 3 · Результаты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109960" y="6510528"/>
            <a:ext cx="502920" cy="219456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r"/>
            <a:r>
              <a:rPr sz="1000" b="0">
                <a:solidFill>
                  <a:srgbClr val="1E2D21"/>
                </a:solidFill>
                <a:latin typeface="Arial"/>
              </a:rPr>
              <a:t>29</a:t>
            </a:r>
          </a:p>
        </p:txBody>
      </p:sp>
      <p:pic>
        <p:nvPicPr>
          <p:cNvPr id="8" name="Picture 7" descr="chicken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50624" y="6510528"/>
            <a:ext cx="219456" cy="219456"/>
          </a:xfrm>
          <a:prstGeom prst="rect">
            <a:avLst/>
          </a:prstGeom>
        </p:spPr>
      </p:pic>
      <p:sp>
        <p:nvSpPr>
          <p:cNvPr id="9" name="Rounded Rectangle 8"/>
          <p:cNvSpPr/>
          <p:nvPr/>
        </p:nvSpPr>
        <p:spPr>
          <a:xfrm>
            <a:off x="411480" y="1234440"/>
            <a:ext cx="5623560" cy="5074920"/>
          </a:xfrm>
          <a:prstGeom prst="roundRect">
            <a:avLst>
              <a:gd name="adj" fmla="val 6000"/>
            </a:avLst>
          </a:prstGeom>
          <a:solidFill>
            <a:srgbClr val="F8F1DC"/>
          </a:solidFill>
          <a:ln w="13970">
            <a:solidFill>
              <a:srgbClr val="B59E6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594360" y="1417320"/>
            <a:ext cx="5257800" cy="4663440"/>
          </a:xfrm>
          <a:prstGeom prst="rect">
            <a:avLst/>
          </a:prstGeom>
          <a:noFill/>
        </p:spPr>
        <p:txBody>
          <a:bodyPr wrap="square" lIns="73152" rIns="73152" tIns="36576">
            <a:spAutoFit/>
          </a:bodyPr>
          <a:lstStyle/>
          <a:p>
            <a:pPr>
              <a:spcAft>
                <a:spcPts val="700"/>
              </a:spcAft>
            </a:pPr>
            <a:r>
              <a:rPr sz="1900" b="1">
                <a:solidFill>
                  <a:srgbClr val="1C3F2F"/>
                </a:solidFill>
                <a:latin typeface="Arial"/>
              </a:rPr>
              <a:t>Данные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600">
                <a:solidFill>
                  <a:srgbClr val="1E2D21"/>
                </a:solidFill>
                <a:latin typeface="Arial"/>
              </a:rPr>
              <a:t>• Один корпус, одна игра, один автор.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600">
                <a:solidFill>
                  <a:srgbClr val="1E2D21"/>
                </a:solidFill>
                <a:latin typeface="Arial"/>
              </a:rPr>
              <a:t>• Нет внешней валидации на другом корпусе.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600">
                <a:solidFill>
                  <a:srgbClr val="1E2D21"/>
                </a:solidFill>
                <a:latin typeface="Arial"/>
              </a:rPr>
              <a:t>• Короткие реплики и дисбаланс классов.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600">
                <a:solidFill>
                  <a:srgbClr val="1E2D21"/>
                </a:solidFill>
                <a:latin typeface="Arial"/>
              </a:rPr>
              <a:t>• Ручная фильтрация корпуса не воспроизводится.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600">
                <a:solidFill>
                  <a:srgbClr val="1E2D21"/>
                </a:solidFill>
                <a:latin typeface="Arial"/>
              </a:rPr>
              <a:t>• Нет идентификаторов сцен и диалогов.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217920" y="1234440"/>
            <a:ext cx="5532120" cy="5074920"/>
          </a:xfrm>
          <a:prstGeom prst="roundRect">
            <a:avLst>
              <a:gd name="adj" fmla="val 6000"/>
            </a:avLst>
          </a:prstGeom>
          <a:solidFill>
            <a:srgbClr val="FFFCF0"/>
          </a:solidFill>
          <a:ln w="13970">
            <a:solidFill>
              <a:srgbClr val="B59E6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6400800" y="1417320"/>
            <a:ext cx="5166360" cy="4663440"/>
          </a:xfrm>
          <a:prstGeom prst="rect">
            <a:avLst/>
          </a:prstGeom>
          <a:noFill/>
        </p:spPr>
        <p:txBody>
          <a:bodyPr wrap="square" lIns="73152" rIns="73152" tIns="36576">
            <a:spAutoFit/>
          </a:bodyPr>
          <a:lstStyle/>
          <a:p>
            <a:pPr>
              <a:spcAft>
                <a:spcPts val="700"/>
              </a:spcAft>
            </a:pPr>
            <a:r>
              <a:rPr sz="1900" b="1">
                <a:solidFill>
                  <a:srgbClr val="1C3F2F"/>
                </a:solidFill>
                <a:latin typeface="Arial"/>
              </a:rPr>
              <a:t>Методология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600">
                <a:solidFill>
                  <a:srgbClr val="1E2D21"/>
                </a:solidFill>
                <a:latin typeface="Arial"/>
              </a:rPr>
              <a:t>• Выбор признаков и ансамбля опирался на предыдущие результаты.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600">
                <a:solidFill>
                  <a:srgbClr val="1E2D21"/>
                </a:solidFill>
                <a:latin typeface="Arial"/>
              </a:rPr>
              <a:t>• Вложенная проверка снижает, но не устраняет оптимизм.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600">
                <a:solidFill>
                  <a:srgbClr val="1E2D21"/>
                </a:solidFill>
                <a:latin typeface="Arial"/>
              </a:rPr>
              <a:t>• Содержательные слова и тема вносят большой вклад.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600">
                <a:solidFill>
                  <a:srgbClr val="1E2D21"/>
                </a:solidFill>
                <a:latin typeface="Arial"/>
              </a:rPr>
              <a:t>• Простая калибровка приоров не помогла.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600">
                <a:solidFill>
                  <a:srgbClr val="1E2D21"/>
                </a:solidFill>
                <a:latin typeface="Arial"/>
              </a:rPr>
              <a:t>• Стековое объединение переобучается на малом числе объектов.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backgroun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Rounded Rectangle 2"/>
          <p:cNvSpPr/>
          <p:nvPr/>
        </p:nvSpPr>
        <p:spPr>
          <a:xfrm>
            <a:off x="384048" y="256032"/>
            <a:ext cx="11420856" cy="786384"/>
          </a:xfrm>
          <a:prstGeom prst="roundRect">
            <a:avLst>
              <a:gd name="adj" fmla="val 6000"/>
            </a:avLst>
          </a:prstGeom>
          <a:solidFill>
            <a:srgbClr val="F8F1DC"/>
          </a:solidFill>
          <a:ln w="13970">
            <a:solidFill>
              <a:srgbClr val="B59E6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530352" y="310896"/>
            <a:ext cx="9326880" cy="411480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l"/>
            <a:r>
              <a:rPr sz="2500" b="1">
                <a:solidFill>
                  <a:srgbClr val="1C3F2F"/>
                </a:solidFill>
                <a:latin typeface="Arial"/>
              </a:rPr>
              <a:t>Выводы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44000" y="384048"/>
            <a:ext cx="2423160" cy="320040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r"/>
            <a:r>
              <a:rPr sz="1300" b="0">
                <a:solidFill>
                  <a:srgbClr val="7E502A"/>
                </a:solidFill>
                <a:latin typeface="Arial"/>
              </a:rPr>
              <a:t>Блок 3 · Результаты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11480" y="6510528"/>
            <a:ext cx="7132320" cy="219456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l"/>
            <a:r>
              <a:rPr sz="1000" b="0">
                <a:solidFill>
                  <a:srgbClr val="1E2D21"/>
                </a:solidFill>
                <a:latin typeface="Arial"/>
              </a:rPr>
              <a:t>Блок 3 · Результаты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109960" y="6510528"/>
            <a:ext cx="502920" cy="219456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r"/>
            <a:r>
              <a:rPr sz="1000" b="0">
                <a:solidFill>
                  <a:srgbClr val="1E2D21"/>
                </a:solidFill>
                <a:latin typeface="Arial"/>
              </a:rPr>
              <a:t>30</a:t>
            </a:r>
          </a:p>
        </p:txBody>
      </p:sp>
      <p:pic>
        <p:nvPicPr>
          <p:cNvPr id="8" name="Picture 7" descr="chicken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50624" y="6510528"/>
            <a:ext cx="219456" cy="219456"/>
          </a:xfrm>
          <a:prstGeom prst="rect">
            <a:avLst/>
          </a:prstGeom>
        </p:spPr>
      </p:pic>
      <p:sp>
        <p:nvSpPr>
          <p:cNvPr id="9" name="Rounded Rectangle 8"/>
          <p:cNvSpPr/>
          <p:nvPr/>
        </p:nvSpPr>
        <p:spPr>
          <a:xfrm>
            <a:off x="411480" y="1234440"/>
            <a:ext cx="11338560" cy="5074920"/>
          </a:xfrm>
          <a:prstGeom prst="roundRect">
            <a:avLst>
              <a:gd name="adj" fmla="val 6000"/>
            </a:avLst>
          </a:prstGeom>
          <a:solidFill>
            <a:srgbClr val="F8F1DC"/>
          </a:solidFill>
          <a:ln w="13970">
            <a:solidFill>
              <a:srgbClr val="B59E6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685800" y="1417320"/>
            <a:ext cx="10789920" cy="4663440"/>
          </a:xfrm>
          <a:prstGeom prst="rect">
            <a:avLst/>
          </a:prstGeom>
          <a:noFill/>
        </p:spPr>
        <p:txBody>
          <a:bodyPr wrap="square" lIns="73152" rIns="73152" tIns="36576">
            <a:spAutoFit/>
          </a:bodyPr>
          <a:lstStyle/>
          <a:p>
            <a:pPr>
              <a:spcAft>
                <a:spcPts val="700"/>
              </a:spcAft>
            </a:pPr>
            <a:r>
              <a:rPr sz="2000" b="1">
                <a:solidFill>
                  <a:srgbClr val="1C3F2F"/>
                </a:solidFill>
                <a:latin typeface="Arial"/>
              </a:rPr>
              <a:t>Пять тезисов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700">
                <a:solidFill>
                  <a:srgbClr val="1E2D21"/>
                </a:solidFill>
                <a:latin typeface="Arial"/>
              </a:rPr>
              <a:t>• Персонажи статистически различимы: лучшая модель — 0,304 макро-F1, консервативная оценка — 0,275 при случайном уровне 0,029.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700">
                <a:solidFill>
                  <a:srgbClr val="1E2D21"/>
                </a:solidFill>
                <a:latin typeface="Arial"/>
              </a:rPr>
              <a:t>• Основной вклад дают лексика, символьные n-граммы и LSA по содержательным словам; функциональные слова и синтаксис сами по себе слабы.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700">
                <a:solidFill>
                  <a:srgbClr val="1E2D21"/>
                </a:solidFill>
                <a:latin typeface="Arial"/>
              </a:rPr>
              <a:t>• После замены содержательных слов качество падает с 0,248 до 0,113: содержание доминирует, но стилевой сигнал сохраняется.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700">
                <a:solidFill>
                  <a:srgbClr val="1E2D21"/>
                </a:solidFill>
                <a:latin typeface="Arial"/>
              </a:rPr>
              <a:t>• Главная проблема — редкие классы и классы-аттракторы; мягкое голосование помогает, но не решает её полностью.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700">
                <a:solidFill>
                  <a:srgbClr val="1E2D21"/>
                </a:solidFill>
                <a:latin typeface="Arial"/>
              </a:rPr>
              <a:t>• Корректный вывод: различимы речевые маски по лексико-тематическому профилю; для утверждения о «чистом стиле» нужны внешняя валидация и тематический контроль.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backgroun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Rounded Rectangle 2"/>
          <p:cNvSpPr/>
          <p:nvPr/>
        </p:nvSpPr>
        <p:spPr>
          <a:xfrm>
            <a:off x="384048" y="256032"/>
            <a:ext cx="11420856" cy="786384"/>
          </a:xfrm>
          <a:prstGeom prst="roundRect">
            <a:avLst>
              <a:gd name="adj" fmla="val 6000"/>
            </a:avLst>
          </a:prstGeom>
          <a:solidFill>
            <a:srgbClr val="F8F1DC"/>
          </a:solidFill>
          <a:ln w="13970">
            <a:solidFill>
              <a:srgbClr val="B59E6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530352" y="310896"/>
            <a:ext cx="9326880" cy="411480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l"/>
            <a:r>
              <a:rPr sz="2500" b="1">
                <a:solidFill>
                  <a:srgbClr val="1C3F2F"/>
                </a:solidFill>
                <a:latin typeface="Arial"/>
              </a:rPr>
              <a:t>Приложение: полная матрица 34×34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44000" y="384048"/>
            <a:ext cx="2423160" cy="320040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r"/>
            <a:r>
              <a:rPr sz="1300" b="0">
                <a:solidFill>
                  <a:srgbClr val="7E502A"/>
                </a:solidFill>
                <a:latin typeface="Arial"/>
              </a:rPr>
              <a:t>Приложение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11480" y="6510528"/>
            <a:ext cx="7132320" cy="219456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l"/>
            <a:r>
              <a:rPr sz="1000" b="0">
                <a:solidFill>
                  <a:srgbClr val="1E2D21"/>
                </a:solidFill>
                <a:latin typeface="Arial"/>
              </a:rPr>
              <a:t>Приложение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109960" y="6510528"/>
            <a:ext cx="502920" cy="219456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r"/>
            <a:r>
              <a:rPr sz="1000" b="0">
                <a:solidFill>
                  <a:srgbClr val="1E2D21"/>
                </a:solidFill>
                <a:latin typeface="Arial"/>
              </a:rPr>
              <a:t>31</a:t>
            </a:r>
          </a:p>
        </p:txBody>
      </p:sp>
      <p:pic>
        <p:nvPicPr>
          <p:cNvPr id="8" name="Picture 7" descr="chicken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50624" y="6510528"/>
            <a:ext cx="219456" cy="219456"/>
          </a:xfrm>
          <a:prstGeom prst="rect">
            <a:avLst/>
          </a:prstGeom>
        </p:spPr>
      </p:pic>
      <p:sp>
        <p:nvSpPr>
          <p:cNvPr id="9" name="Rounded Rectangle 8"/>
          <p:cNvSpPr/>
          <p:nvPr/>
        </p:nvSpPr>
        <p:spPr>
          <a:xfrm>
            <a:off x="320040" y="1234440"/>
            <a:ext cx="6766560" cy="5074920"/>
          </a:xfrm>
          <a:prstGeom prst="roundRect">
            <a:avLst>
              <a:gd name="adj" fmla="val 6000"/>
            </a:avLst>
          </a:prstGeom>
          <a:solidFill>
            <a:srgbClr val="FFFCF0"/>
          </a:solidFill>
          <a:ln w="13970">
            <a:solidFill>
              <a:srgbClr val="B59E6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10" name="Picture 9" descr="confusion_full34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3217" y="1325880"/>
            <a:ext cx="5760204" cy="4892040"/>
          </a:xfrm>
          <a:prstGeom prst="rect">
            <a:avLst/>
          </a:prstGeom>
        </p:spPr>
      </p:pic>
      <p:sp>
        <p:nvSpPr>
          <p:cNvPr id="11" name="Rounded Rectangle 10"/>
          <p:cNvSpPr/>
          <p:nvPr/>
        </p:nvSpPr>
        <p:spPr>
          <a:xfrm>
            <a:off x="7269480" y="1234440"/>
            <a:ext cx="4526280" cy="5074920"/>
          </a:xfrm>
          <a:prstGeom prst="roundRect">
            <a:avLst>
              <a:gd name="adj" fmla="val 6000"/>
            </a:avLst>
          </a:prstGeom>
          <a:solidFill>
            <a:srgbClr val="F8F1DC"/>
          </a:solidFill>
          <a:ln w="13970">
            <a:solidFill>
              <a:srgbClr val="B59E6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7424927" y="1417320"/>
            <a:ext cx="4206240" cy="4663440"/>
          </a:xfrm>
          <a:prstGeom prst="rect">
            <a:avLst/>
          </a:prstGeom>
          <a:noFill/>
        </p:spPr>
        <p:txBody>
          <a:bodyPr wrap="square" lIns="73152" rIns="73152" tIns="36576">
            <a:spAutoFit/>
          </a:bodyPr>
          <a:lstStyle/>
          <a:p>
            <a:pPr>
              <a:spcAft>
                <a:spcPts val="700"/>
              </a:spcAft>
            </a:pPr>
            <a:r>
              <a:rPr sz="1800" b="1">
                <a:solidFill>
                  <a:srgbClr val="1C3F2F"/>
                </a:solidFill>
                <a:latin typeface="Arial"/>
              </a:rPr>
              <a:t>Как использовать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500">
                <a:solidFill>
                  <a:srgbClr val="1E2D21"/>
                </a:solidFill>
                <a:latin typeface="Arial"/>
              </a:rPr>
              <a:t>• Полная матрица 34×34 — для раздаточного материала.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500">
                <a:solidFill>
                  <a:srgbClr val="1E2D21"/>
                </a:solidFill>
                <a:latin typeface="Arial"/>
              </a:rPr>
              <a:t>• На проекторе она слишком плотная; в докладе используем top-12 и top-18 пар.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500">
                <a:solidFill>
                  <a:srgbClr val="1E2D21"/>
                </a:solidFill>
                <a:latin typeface="Arial"/>
              </a:rPr>
              <a:t>• Строки — истинные персонажи; столбцы — предсказания; цвет — доля строки.</a:t>
            </a:r>
          </a:p>
          <a:p>
            <a:pPr>
              <a:lnSpc>
                <a:spcPct val="100000"/>
              </a:lnSpc>
              <a:spcAft>
                <a:spcPts val="500"/>
              </a:spcAft>
            </a:pPr>
            <a:r>
              <a:rPr sz="1500">
                <a:solidFill>
                  <a:srgbClr val="1E2D21"/>
                </a:solidFill>
                <a:latin typeface="Arial"/>
              </a:rPr>
              <a:t>• Диагональ — правильные ответы; тёмные внедиагональные клетки — систематические ошибки.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backgroun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Rounded Rectangle 2"/>
          <p:cNvSpPr/>
          <p:nvPr/>
        </p:nvSpPr>
        <p:spPr>
          <a:xfrm>
            <a:off x="502920" y="1097280"/>
            <a:ext cx="5669280" cy="4983480"/>
          </a:xfrm>
          <a:prstGeom prst="roundRect">
            <a:avLst>
              <a:gd name="adj" fmla="val 6000"/>
            </a:avLst>
          </a:prstGeom>
          <a:solidFill>
            <a:srgbClr val="F8F1DC"/>
          </a:solidFill>
          <a:ln w="13970">
            <a:solidFill>
              <a:srgbClr val="B59E6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777240" y="1371600"/>
            <a:ext cx="5120640" cy="914400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l"/>
            <a:r>
              <a:rPr sz="3400" b="1">
                <a:solidFill>
                  <a:srgbClr val="1C3F2F"/>
                </a:solidFill>
                <a:latin typeface="Arial"/>
              </a:rPr>
              <a:t>Спасибо за внимание!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77240" y="2331720"/>
            <a:ext cx="5029200" cy="1371600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l"/>
            <a:r>
              <a:rPr sz="1800" b="0">
                <a:solidFill>
                  <a:srgbClr val="1E2D21"/>
                </a:solidFill>
                <a:latin typeface="Arial"/>
              </a:rPr>
              <a:t>Вопросы, обсуждение и предложения по экспериментам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77240" y="3840480"/>
            <a:ext cx="5029200" cy="1097280"/>
          </a:xfrm>
          <a:prstGeom prst="rect">
            <a:avLst/>
          </a:prstGeom>
          <a:noFill/>
        </p:spPr>
        <p:txBody>
          <a:bodyPr wrap="square" anchor="t" lIns="73152" rIns="73152" tIns="36576" bIns="36576">
            <a:spAutoFit/>
          </a:bodyPr>
          <a:lstStyle/>
          <a:p>
            <a:pPr algn="l"/>
            <a:r>
              <a:rPr sz="2000" b="1">
                <a:solidFill>
                  <a:srgbClr val="A6372B"/>
                </a:solidFill>
                <a:latin typeface="Arial"/>
              </a:rPr>
              <a:t>«Один автор — разные голоса»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400800" y="822960"/>
            <a:ext cx="5303520" cy="5486400"/>
          </a:xfrm>
          <a:prstGeom prst="roundRect">
            <a:avLst>
              <a:gd name="adj" fmla="val 6000"/>
            </a:avLst>
          </a:prstGeom>
          <a:solidFill>
            <a:srgbClr val="FFFCF0"/>
          </a:solidFill>
          <a:ln w="13970">
            <a:solidFill>
              <a:srgbClr val="B59E6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8" name="Picture 7" descr="me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37960" y="1088951"/>
            <a:ext cx="5029200" cy="4954416"/>
          </a:xfrm>
          <a:prstGeom prst="rect">
            <a:avLst/>
          </a:prstGeom>
        </p:spPr>
      </p:pic>
      <p:pic>
        <p:nvPicPr>
          <p:cNvPr id="9" name="Picture 8" descr="chicken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600" y="6446520"/>
            <a:ext cx="256032" cy="256032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