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88" r:id="rId37"/>
    <p:sldId id="289" r:id="rId38"/>
    <p:sldId id="290" r:id="rId39"/>
    <p:sldId id="291" r:id="rId40"/>
    <p:sldId id="292" r:id="rId41"/>
    <p:sldId id="293" r:id="rId42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Calibri" pitchFamily="1" charset="0"/>
        <a:cs typeface="Calibri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93039387" val="1230" rev64="64" revOS="3"/>
      <pr:smFileRevision xmlns:pr="smNativeData" xmlns="smNativeData" dt="1793039387" val="101"/>
      <pr:guideOptions xmlns:pr="smNativeData" xmlns="smNativeData" dt="1793039387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99" d="100"/>
          <a:sy n="99" d="100"/>
        </p:scale>
        <p:origin x="474" y="213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7" d="100"/>
        <a:sy n="17" d="100"/>
      </p:scale>
      <p:origin x="0" y="0"/>
    </p:cViewPr>
  </p:sorterViewPr>
  <p:notesViewPr>
    <p:cSldViewPr snapToGrid="0" snapToObjects="1">
      <p:cViewPr>
        <p:scale>
          <a:sx n="99" d="100"/>
          <a:sy n="99" d="100"/>
        </p:scale>
        <p:origin x="474" y="213"/>
      </p:cViewPr>
    </p:cSldViewPr>
  </p:notesViewPr>
  <p:gridSpacing cx="78028800" cy="780288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Relationship Id="rId39" Type="http://schemas.openxmlformats.org/officeDocument/2006/relationships/slide" Target="slides/slide33.xml"/><Relationship Id="rId40" Type="http://schemas.openxmlformats.org/officeDocument/2006/relationships/slide" Target="slides/slide34.xml"/><Relationship Id="rId41" Type="http://schemas.openxmlformats.org/officeDocument/2006/relationships/slide" Target="slides/slide35.xml"/><Relationship Id="rId42" Type="http://schemas.openxmlformats.org/officeDocument/2006/relationships/slide" Target="slides/slide3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стьВерхнегоКолонтитула1"/>
          <p:cNvSpPr>
            <a:spLocks noGrp="1" noChangeArrowheads="1"/>
            <a:extLst>
              <a:ext uri="smNativeData">
                <pr:smNativeData xmlns:pr="smNativeData" xmlns="smNativeData" val="SMDATA_15_G5zfa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7o2a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AAAAAAmAAAACAAAAP//////////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/>
            </a:r>
          </a:p>
        </p:txBody>
      </p:sp>
      <p:sp>
        <p:nvSpPr>
          <p:cNvPr id="3" name="ОбластьДатыВремени1"/>
          <p:cNvSpPr>
            <a:spLocks noGrp="1" noChangeArrowheads="1"/>
            <a:extLst>
              <a:ext uri="smNativeData">
                <pr:smNativeData xmlns:pr="smNativeData" xmlns="smNativeData" val="SMDATA_15_G5zfa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AAAAAAmAAAACAAAAP//////////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41582812-5CAC-0DDE-E2E0-AA8B66AE14FF}" type="datetime1">
              <a:t/>
            </a:fld>
          </a:p>
        </p:txBody>
      </p:sp>
      <p:sp>
        <p:nvSpPr>
          <p:cNvPr id="4" name="РисунокСлайда1"/>
          <p:cNvSpPr>
            <a:spLocks noGrp="1" noChangeArrowheads="1"/>
            <a:extLst>
              <a:ext uri="smNativeData">
                <pr:smNativeData xmlns:pr="smNativeData" xmlns="smNativeData" val="SMDATA_15_G5zfa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//////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ТекстСлайда1"/>
          <p:cNvSpPr>
            <a:spLocks noGrp="1" noChangeArrowheads="1"/>
            <a:extLst>
              <a:ext uri="smNativeData">
                <pr:smNativeData xmlns:pr="smNativeData" xmlns="smNativeData" val="SMDATA_15_G5zfa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//////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Щелкните для редактирования основных стилей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" name="ОбластьНижнегоКолонтитула1"/>
          <p:cNvSpPr>
            <a:spLocks noGrp="1" noChangeArrowheads="1"/>
            <a:extLst>
              <a:ext uri="smNativeData">
                <pr:smNativeData xmlns:pr="smNativeData" xmlns="smNativeData" val="SMDATA_15_G5zfa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AAAAAAmAAAACAAAAP//////////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/>
            </a:r>
          </a:p>
        </p:txBody>
      </p:sp>
      <p:sp>
        <p:nvSpPr>
          <p:cNvPr id="7" name="ОбластьНомераСлайда1"/>
          <p:cNvSpPr>
            <a:spLocks noGrp="1" noChangeArrowheads="1"/>
            <a:extLst>
              <a:ext uri="smNativeData">
                <pr:smNativeData xmlns:pr="smNativeData" xmlns="smNativeData" val="SMDATA_15_G5zfa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AAAAAAmAAAACAAAAP//////////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4483D780-CEA9-D621-E73B-38749975116D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Bzix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Приветствие. Тема — стилометрия реплик Stardew Valley. Сразу уточнить: автор один, задача — различить речевые маски персонажей, а не установить авторство. Три блока: корпус, методология, результаты.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t>Рассказчик 1: Аладьина Анна Андреевна. Сформулировать задачу без рекламных формулировок: есть корпус коротких реплик, нужно предсказать персонажа. Сразу отделить это от авторской атрибуции: автор один, задача — различимость речевых масок.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Передать слово рассказчику 2. Блок объясняет, что именно подаётся модели и почему выбранным методам можно доверять.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Провести по схеме слева направо. Главная мысль: модель не «читает» реплику как человек, а считает частоты и комбинации признаков. Отдельно подчеркнуть, что все преобразования обучаются внутри блоков, иначе возникает утечка.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Не перечислять все 454 признака. Объяснить логику: закрытые классы слов и пунктуация — классическая стилометрия; n-граммы — морфология и синтаксис; LSA — сжатое представление. Отметить, что словарное богатство и читаемость помечены как предварительные из-за коротких текстов.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Объяснить SVD без формул: было много столбцов, стало несколько скрытых осей; это сжатие, а не «понимание». Вариант content может кодировать тему, поэтому его нельзя автоматически называть стилем. В конце блока результатов покажем контроль содержания.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Объяснить на пальцах: модель складывает голоса признаков с весами; softmax превращает их в вероятности. C — обратная сила штрафа: меньше C — проще модель. Отметить, что без балансировки редкие персонажи почти не находятся; это было видно в эксперименте.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Не углубляться в оптимизацию. Главное: SVM — линейная граница с зазором; деревья — нелинейные правила; ExtraTrees — случайные пороги; голосование усредняет вероятности. Дельта Барроуза — независимая классическая проверка, а не ещё одна нейросеть.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Объяснить, почему нельзя настраивать на тесте. Привести аналогию: если подсматривать ответы, оценка будет завышена. Перестановка меток — контроль: если модель на случайных метках даёт 0,027, пайплайн не течёт.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Главный методический слайд: объяснить, что accuracy при 34 классах может вводить в заблуждение. Пример Dummy: 6,9% accuracy, но почти нулевая macro-F1. Поэтому все выводы — по macro-F1, а per-class F1 показывает, кого именно модель не находит.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c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Передать слово рассказчику 3. Здесь важно не только назвать число, но и объяснить, что оно означает и чего оно не означает.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Назвать числа и сразу масштаб: 0,30 при 34 классах — это примерно в 10 раз выше случайного. Не говорить «низкая точность» без сравнения с 0,029. Оговорить, что 0,333 на отложенной выборке — одно разбиение и широкий интервал.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Показать, что качество растёт не от «магии модели», а от добавления лексических и символьных признаков. Отметить: функциональные слова и POS- LSA сами по себе дают только 0,06–0,07.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1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Это ключевой слайд для честной интерпретации. Содержательные слова заменили на CONTENT, оставив служебные слова, POS и пунктуацию. Качество упало с 0,248 до 0,113. Значит, нельзя утверждать, что модель выучила «чистый идиолект»: она во многом различает, о чём персонаж говорит.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Объяснить матрицу на маленьком примере. Сказать: полная матрица 34×34 на доске превращается в кашу; поэтому используем три уровня: top-12 матрица, top-18 пар, полная матрица в раздатке. Это методически честно и читаемо.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Провести по строкам: Abigail, Alex, Sebastian. Обратить внимание на столбец «прочие»: он большой, потому что 22 класса не поместились. Это не «мусор», а важная часть ошибок. Сказать, что диагональ далеко не 100%, но и не 0.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Показать, что ошибки не случайны: они концентрируются в одном круге персонажей. Это ожидаемо: один автор, общие темы, сходная эмоциональная окраска, короткие реплики. Это не доказательство «автор не старался», а наоборот — свидетельство близких речевых масок внутри группы.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Объяснить «класс-аттрактор»: модель чаще выбирает Alex и Abigail, потому что их признаки часто встречаются и они похожи на многих. Редкие персонажи проигрывают. Простая коррекция приоров не помогла; нужны более тонкие правила или больше данных.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Показать, что качество по персонажам неоднородно. Evelyn/Willy/Pierre различаются лучше; Kent/Mister Qi/Penny — хуже. Это связано и с числом реплик, и с их речевой функцией. Не делать вывод, что персонаж «плохой»: у редких классов просто мало данных.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Ответить на вопрос «почему одни и те же персонажи путаются»: один автор, общие темы, сходный возраст/роль, короткие реплики, дисбаланс. Подчеркнуть: мы не делаем психологических выводов о персонажах; мы объясняем статистику ошибок.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Здесь важно поправить исходную формулировку. Нельзя говорить «низкие оценки хорошие, потому что автор не старался». Корректно: оценки выше случайного уровня, но умеренные; это свидетельствует о частичной различимости голосов. Один автор — значит, различия созданы намеренно, а не разными авторами. Низкие абсолютные значения — следствие трудности задачи, а не приговор стилю.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Перечислить ограничения честно. Главное: нельзя переносить выводы на другие игры/авторов без внешней проверки. И нельзя называть результат «чистым стилем», пока не отделена тема.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B6ir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Сформулировать выводы без переубеждения аудитории. Главное: не «мы всё доказали», а «мы получили устойчивый выше случайного уровня сигнал; основной вклад — лексика/тема; для стиля нужны дальнейшие проверки».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2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Этот слайд можно не показывать, а раздать. Если показывать, не читать все клетки: показать диагональ и несколько тёмных пятен.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30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B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BAAAAAmAAAACAAAAAEAAAAAAAAA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Rhcm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BAAAAAmAAAACAAAAAEAAAAAAAAA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/>
            <a:r>
              <a:t>Финальный слайд с мемом. Поблагодарить, перейти к вопросам. Курица спрятана слева внизу — пасхалка.</a:t>
            </a: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B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t>Рассказчик 1. Это ключевой слайд строгой постановки. Проговорить обозначения: объект — реплика, метка — персонаж, признаковое описание — φ(x), классификатор — f. Отдельно сказать, что оцениваем не accuracy, а macro-F1, потому что классов 34 и они неравномерны.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t>Рассказчик 1. Описать три шага: сбор, разметка, ограничения. Не утверждать, что корпус идеален: ручная фильтрация и отсутствие сцен — существенные ограничения. Метаданные не являются признаками.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t>Рассказчик 1. Объяснить, что очистка не должна удалять стиль: пунктуация, регистр и служебные слова сохранены. Ручная фильтрация — ограничение; почти-дубликаты не пересекают классы, поэтому утечки через них нет. Отметить отсутствие сцен.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t>Рассказчик 1. Показать дисбаланс: максимум Abigail 139, минимум Mister Qi 15. При 34 классах случайное угадывание — 2,9%. Отсюда macro-F1 и веса классов; accuracy может обманывать.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t>Рассказчик 1. Числа у подписей — медианная длина предложения в символах. Контраст Vincent/Jas и Sandy/Wizard. Длина — законный, но опасный признак: она может отражать не стиль, а привычную длину реплик персонажа.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QzM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sNAAAINAAAJhYAABAAAAAmAAAACAAAAAEAAAAAAAAA"/>
              </a:ext>
            </a:extLst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BAAAAAmAAAACAAAAAGAAAAAAAAA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en-us" cap="none">
                <a:solidFill>
                  <a:srgbClr val="8C8C8C"/>
                </a:solidFill>
              </a:defRPr>
            </a:lvl1pPr>
            <a:lvl2pPr marL="457200" indent="0" algn="ctr">
              <a:buNone/>
              <a:defRPr lang="en-us" cap="none">
                <a:solidFill>
                  <a:srgbClr val="8C8C8C"/>
                </a:solidFill>
              </a:defRPr>
            </a:lvl2pPr>
            <a:lvl3pPr marL="914400" indent="0" algn="ctr">
              <a:buNone/>
              <a:defRPr lang="en-us" cap="none">
                <a:solidFill>
                  <a:srgbClr val="8C8C8C"/>
                </a:solidFill>
              </a:defRPr>
            </a:lvl3pPr>
            <a:lvl4pPr marL="1371600" indent="0" algn="ctr">
              <a:buNone/>
              <a:defRPr lang="en-us" cap="none">
                <a:solidFill>
                  <a:srgbClr val="8C8C8C"/>
                </a:solidFill>
              </a:defRPr>
            </a:lvl4pPr>
            <a:lvl5pPr marL="1828800" indent="0" algn="ctr">
              <a:buNone/>
              <a:defRPr lang="en-us" cap="none">
                <a:solidFill>
                  <a:srgbClr val="8C8C8C"/>
                </a:solidFill>
              </a:defRPr>
            </a:lvl5pPr>
            <a:lvl6pPr marL="2286000" indent="0" algn="ctr">
              <a:buNone/>
              <a:defRPr lang="en-us" cap="none">
                <a:solidFill>
                  <a:srgbClr val="8C8C8C"/>
                </a:solidFill>
              </a:defRPr>
            </a:lvl6pPr>
            <a:lvl7pPr marL="2743200" indent="0" algn="ctr">
              <a:buNone/>
              <a:defRPr lang="en-us" cap="none">
                <a:solidFill>
                  <a:srgbClr val="8C8C8C"/>
                </a:solidFill>
              </a:defRPr>
            </a:lvl7pPr>
            <a:lvl8pPr marL="3200400" indent="0" algn="ctr">
              <a:buNone/>
              <a:defRPr lang="en-us" cap="none">
                <a:solidFill>
                  <a:srgbClr val="8C8C8C"/>
                </a:solidFill>
              </a:defRPr>
            </a:lvl8pPr>
            <a:lvl9pPr marL="3657600" indent="0" algn="ctr">
              <a:buNone/>
              <a:defRPr lang="en-us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t>Click to edit Master subtitle style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767A24C3-8D9B-2FD2-D5C2-7B876A8C232E}" type="datetime1">
              <a:t>1/27/13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AF27E76-38C7-A788-894A-CEDD30047F9B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whLS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EBAABwNQAAuQ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Cfib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0tP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2607FE42-0CCB-5208-85BF-FA5DB0F173AF}" type="datetime1">
              <a:t>1/27/13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1232387-C9DC-76D5-929B-3F806DD5646A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BAAAAAmAAAACAAAAIGAAAAAAAAA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en-us" sz="4000" b="1" cap="all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OIRAABCNAAAHBsAABAAAAAmAAAACAAAAIGAAAAAAAAA"/>
              </a:ext>
            </a:extLst>
          </p:cNvSpPr>
          <p:nvPr>
            <p:ph idx="1"/>
          </p:nvPr>
        </p:nvSpPr>
        <p:spPr>
          <a:xfrm>
            <a:off x="722630" y="2907030"/>
            <a:ext cx="7772400" cy="149987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rgbClr val="8C8C8C"/>
                </a:solidFill>
              </a:defRPr>
            </a:lvl1pPr>
            <a:lvl2pPr marL="457200" indent="0">
              <a:buNone/>
              <a:defRPr lang="en-us" sz="18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6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4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4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48084BDD-93A5-5DBD-EBB0-65E805FE1D30}" type="datetime1">
              <a:t>1/27/13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F53E562-2CC2-0613-8CEB-DA46ABA57A8F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EBAABwNQAAuQ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GAAAAAAAAA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lang="en-us" sz="2800" cap="none"/>
            </a:lvl1pPr>
            <a:lvl2pPr>
              <a:defRPr lang="en-us" sz="2400" cap="none"/>
            </a:lvl2pPr>
            <a:lvl3pPr>
              <a:defRPr lang="en-us" sz="2000" cap="none"/>
            </a:lvl3pPr>
            <a:lvl4pPr>
              <a:defRPr lang="en-us" sz="1800" cap="none"/>
            </a:lvl4pPr>
            <a:lvl5pPr>
              <a:defRPr lang="en-us" sz="1800" cap="none"/>
            </a:lvl5pPr>
            <a:lvl6pPr>
              <a:defRPr lang="en-us" sz="1800" cap="none"/>
            </a:lvl6pPr>
            <a:lvl7pPr>
              <a:defRPr lang="en-us" sz="1800" cap="none"/>
            </a:lvl7pPr>
            <a:lvl8pPr>
              <a:defRPr lang="en-us" sz="1800" cap="none"/>
            </a:lvl8pPr>
            <a:lvl9pPr>
              <a:defRPr lang="en-us" sz="18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BwAANgJAABwNQAAsCUAABAAAAAmAAAACAAAAAGAAAAAAAAA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lang="en-us" sz="2800" cap="none"/>
            </a:lvl1pPr>
            <a:lvl2pPr>
              <a:defRPr lang="en-us" sz="2400" cap="none"/>
            </a:lvl2pPr>
            <a:lvl3pPr>
              <a:defRPr lang="en-us" sz="2000" cap="none"/>
            </a:lvl3pPr>
            <a:lvl4pPr>
              <a:defRPr lang="en-us" sz="1800" cap="none"/>
            </a:lvl4pPr>
            <a:lvl5pPr>
              <a:defRPr lang="en-us" sz="1800" cap="none"/>
            </a:lvl5pPr>
            <a:lvl6pPr>
              <a:defRPr lang="en-us" sz="1800" cap="none"/>
            </a:lvl6pPr>
            <a:lvl7pPr>
              <a:defRPr lang="en-us" sz="1800" cap="none"/>
            </a:lvl7pPr>
            <a:lvl8pPr>
              <a:defRPr lang="en-us" sz="1800" cap="none"/>
            </a:lvl8pPr>
            <a:lvl9pPr>
              <a:defRPr lang="en-us" sz="18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63F3970F-418E-A661-C04B-B734D90536E2}" type="datetime1">
              <a:t>1/27/13</a:t>
            </a:fld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1A6B5CF0-BEF7-3EAA-B9D3-48FF129D4F1D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Q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EBAABwNQAAuQ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IJAACrGwAAYQ0AABAAAAAmAAAACAAAAIGAAAAAAAAA"/>
              </a:ext>
            </a:extLst>
          </p:cNvSpPr>
          <p:nvPr>
            <p:ph idx="1"/>
          </p:nvPr>
        </p:nvSpPr>
        <p:spPr>
          <a:xfrm>
            <a:off x="457200" y="1535430"/>
            <a:ext cx="4040505" cy="63944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400" b="1" cap="none"/>
            </a:lvl1pPr>
            <a:lvl2pPr marL="457200" indent="0">
              <a:buNone/>
              <a:defRPr lang="en-us" sz="20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rGwAAsCUAABAAAAAmAAAACAAAAAGAAAAAAAAA"/>
              </a:ext>
            </a:extLst>
          </p:cNvSpPr>
          <p:nvPr>
            <p:ph idx="2"/>
          </p:nvPr>
        </p:nvSpPr>
        <p:spPr>
          <a:xfrm>
            <a:off x="457200" y="2174875"/>
            <a:ext cx="4040505" cy="3951605"/>
          </a:xfrm>
        </p:spPr>
        <p:txBody>
          <a:bodyPr/>
          <a:lstStyle>
            <a:lvl1pPr>
              <a:defRPr lang="en-us" sz="2400" cap="none"/>
            </a:lvl1pPr>
            <a:lvl2pPr>
              <a:defRPr lang="en-us" sz="2000" cap="none"/>
            </a:lvl2pPr>
            <a:lvl3pPr>
              <a:defRPr lang="en-us" sz="1800" cap="none"/>
            </a:lvl3pPr>
            <a:lvl4pPr>
              <a:defRPr lang="en-us" sz="1600" cap="none"/>
            </a:lvl4pPr>
            <a:lvl5pPr>
              <a:defRPr lang="en-us" sz="1600" cap="none"/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xwAAHIJAABwNQAAYQ0AABAAAAAmAAAACAAAAIGAAAAAAAAA"/>
              </a:ext>
            </a:extLst>
          </p:cNvSpPr>
          <p:nvPr>
            <p:ph idx="3"/>
          </p:nvPr>
        </p:nvSpPr>
        <p:spPr>
          <a:xfrm>
            <a:off x="4645025" y="1535430"/>
            <a:ext cx="4041775" cy="63944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400" b="1" cap="none"/>
            </a:lvl1pPr>
            <a:lvl2pPr marL="457200" indent="0">
              <a:buNone/>
              <a:defRPr lang="en-us" sz="20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xwAAGENAABwNQAAsCUAABAAAAAmAAAACAAAAAGAAAAAAAAA"/>
              </a:ext>
            </a:extLst>
          </p:cNvSpPr>
          <p:nvPr>
            <p:ph idx="4"/>
          </p:nvPr>
        </p:nvSpPr>
        <p:spPr>
          <a:xfrm>
            <a:off x="4645025" y="2174875"/>
            <a:ext cx="4041775" cy="3951605"/>
          </a:xfrm>
        </p:spPr>
        <p:txBody>
          <a:bodyPr/>
          <a:lstStyle>
            <a:lvl1pPr>
              <a:defRPr lang="en-us" sz="2400" cap="none"/>
            </a:lvl1pPr>
            <a:lvl2pPr>
              <a:defRPr lang="en-us" sz="2000" cap="none"/>
            </a:lvl2pPr>
            <a:lvl3pPr>
              <a:defRPr lang="en-us" sz="1800" cap="none"/>
            </a:lvl3pPr>
            <a:lvl4pPr>
              <a:defRPr lang="en-us" sz="1600" cap="none"/>
            </a:lvl4pPr>
            <a:lvl5pPr>
              <a:defRPr lang="en-us" sz="1600" cap="none"/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2F67BAF2-BCC2-324C-8CDF-4A19F4917A1F}" type="datetime1">
              <a:t>1/27/13</a:t>
            </a:fld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57ADC3F-71D8-2F2A-96C2-877F928C60D2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EBAABwNQAAuQ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5E4618DA-94B3-13EE-FDFE-62BB56B00B37}" type="datetime1">
              <a:t>1/27/13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4A20976-38C9-F7FF-871A-CEAA4754719B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8823E99-D7D5-D7C8-9B3A-219D70746D74}" type="datetime1">
              <a:t/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5A1CA191-DFB7-4957-F9A4-2902EFEA0F7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BAAAAAmAAAACAAAAIGAAAAAAAAA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2000" b="1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BAAAAAmAAAACAAAAAGAAAAAAAAA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lang="en-us" sz="3200" cap="none"/>
            </a:lvl1pPr>
            <a:lvl2pPr>
              <a:defRPr lang="en-us" sz="2800" cap="none"/>
            </a:lvl2pPr>
            <a:lvl3pPr>
              <a:defRPr lang="en-us" sz="2400" cap="none"/>
            </a:lvl3pPr>
            <a:lvl4pPr>
              <a:defRPr lang="en-us" sz="2000" cap="none"/>
            </a:lvl4pPr>
            <a:lvl5pPr>
              <a:defRPr lang="en-us" sz="2000" cap="none"/>
            </a:lvl5pPr>
            <a:lvl6pPr>
              <a:defRPr lang="en-us" sz="2000" cap="none"/>
            </a:lvl6pPr>
            <a:lvl7pPr>
              <a:defRPr lang="en-us" sz="2000" cap="none"/>
            </a:lvl7pPr>
            <a:lvl8pPr>
              <a:defRPr lang="en-us" sz="2000" cap="none"/>
            </a:lvl8pPr>
            <a:lvl9pPr>
              <a:defRPr lang="en-us" sz="20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SFQAAsCUAABAAAAAmAAAACAAAAAGAAAAAAAAA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lang="en-us" sz="1400" cap="none"/>
            </a:lvl1pPr>
            <a:lvl2pPr marL="457200" indent="0">
              <a:buNone/>
              <a:defRPr lang="en-us" sz="1200" cap="none"/>
            </a:lvl2pPr>
            <a:lvl3pPr marL="914400" indent="0">
              <a:buNone/>
              <a:defRPr lang="en-us" sz="1000" cap="none"/>
            </a:lvl3pPr>
            <a:lvl4pPr marL="1371600" indent="0">
              <a:buNone/>
              <a:defRPr lang="en-us" sz="900" cap="none"/>
            </a:lvl4pPr>
            <a:lvl5pPr marL="1828800" indent="0">
              <a:buNone/>
              <a:defRPr lang="en-us" sz="900" cap="none"/>
            </a:lvl5pPr>
            <a:lvl6pPr marL="2286000" indent="0">
              <a:buNone/>
              <a:defRPr lang="en-us" sz="900" cap="none"/>
            </a:lvl6pPr>
            <a:lvl7pPr marL="2743200" indent="0">
              <a:buNone/>
              <a:defRPr lang="en-us" sz="900" cap="none"/>
            </a:lvl7pPr>
            <a:lvl8pPr marL="3200400" indent="0">
              <a:buNone/>
              <a:defRPr lang="en-us" sz="900" cap="none"/>
            </a:lvl8pPr>
            <a:lvl9pPr marL="3657600" indent="0">
              <a:buNone/>
              <a:defRPr lang="en-us" sz="9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6AD60AEB-A587-83FC-C96E-53A944203F06}" type="datetime1">
              <a:t>1/27/13</a:t>
            </a:fld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348379C-D2DE-1DC1-90F0-249479BE6671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wsAAIgdAADHLAAABSEAABAAAAAmAAAACAAAAIGAAAAAAAAA"/>
              </a:ext>
            </a:extLst>
          </p:cNvSpPr>
          <p:nvPr>
            <p:ph type="title"/>
          </p:nvPr>
        </p:nvSpPr>
        <p:spPr>
          <a:xfrm>
            <a:off x="1792605" y="4800600"/>
            <a:ext cx="5486400" cy="56705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2000" b="1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wsAAMUDAADHLAAAFR0AABAAAAAmAAAACAAAAAGAAAAAAAAA"/>
              </a:ext>
            </a:extLst>
          </p:cNvSpPr>
          <p:nvPr>
            <p:ph type="pic" idx="1"/>
          </p:nvPr>
        </p:nvSpPr>
        <p:spPr>
          <a:xfrm>
            <a:off x="1792605" y="612775"/>
            <a:ext cx="5486400" cy="4114800"/>
          </a:xfrm>
        </p:spPr>
        <p:txBody>
          <a:bodyPr/>
          <a:lstStyle>
            <a:lvl1pPr marL="0" indent="0">
              <a:buNone/>
              <a:defRPr lang="en-us" sz="3200" cap="none"/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wsAAAUhAADHLAAA+CUAABAAAAAmAAAACAAAAAGAAAAAAAAA"/>
              </a:ext>
            </a:extLst>
          </p:cNvSpPr>
          <p:nvPr>
            <p:ph idx="2"/>
          </p:nvPr>
        </p:nvSpPr>
        <p:spPr>
          <a:xfrm>
            <a:off x="1792605" y="5367655"/>
            <a:ext cx="5486400" cy="804545"/>
          </a:xfrm>
        </p:spPr>
        <p:txBody>
          <a:bodyPr/>
          <a:lstStyle>
            <a:lvl1pPr marL="0" indent="0">
              <a:buNone/>
              <a:defRPr lang="en-us" sz="1400" cap="none"/>
            </a:lvl1pPr>
            <a:lvl2pPr marL="457200" indent="0">
              <a:buNone/>
              <a:defRPr lang="en-us" sz="1200" cap="none"/>
            </a:lvl2pPr>
            <a:lvl3pPr marL="914400" indent="0">
              <a:buNone/>
              <a:defRPr lang="en-us" sz="1000" cap="none"/>
            </a:lvl3pPr>
            <a:lvl4pPr marL="1371600" indent="0">
              <a:buNone/>
              <a:defRPr lang="en-us" sz="900" cap="none"/>
            </a:lvl4pPr>
            <a:lvl5pPr marL="1828800" indent="0">
              <a:buNone/>
              <a:defRPr lang="en-us" sz="900" cap="none"/>
            </a:lvl5pPr>
            <a:lvl6pPr marL="2286000" indent="0">
              <a:buNone/>
              <a:defRPr lang="en-us" sz="900" cap="none"/>
            </a:lvl6pPr>
            <a:lvl7pPr marL="2743200" indent="0">
              <a:buNone/>
              <a:defRPr lang="en-us" sz="900" cap="none"/>
            </a:lvl7pPr>
            <a:lvl8pPr marL="3200400" indent="0">
              <a:buNone/>
              <a:defRPr lang="en-us" sz="900" cap="none"/>
            </a:lvl8pPr>
            <a:lvl9pPr marL="3657600" indent="0">
              <a:buNone/>
              <a:defRPr lang="en-us" sz="9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5400EE3-ADD8-15F8-96F8-5BAD40B6600E}" type="datetime1">
              <a:t>1/27/13</a:t>
            </a:fld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45230A84-CAA8-76FC-E69B-3CA944D51069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EBAABwNQAAuQ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Q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5EDAF0DE-90B3-8F06-FD62-6653BE2C0B33}" type="datetime1">
              <a:t>1/27/13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4F847870-3EA2-D18E-EC3C-C8DB36721A9D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Q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EBAABwNQAAsCUAABAAAAAmAAAACAAAAAMAAAAAAAAA"/>
              </a:ext>
            </a:extLst>
          </p:cNvSpPr>
          <p:nvPr>
            <p:ph type="title"/>
          </p:nvPr>
        </p:nvSpPr>
        <p:spPr>
          <a:xfrm>
            <a:off x="6629400" y="274955"/>
            <a:ext cx="2057400" cy="585152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Q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EBAADYJwAAsCUAABAAAAAmAAAACAAAAAMAAAAAAAAA"/>
              </a:ext>
            </a:extLst>
          </p:cNvSpPr>
          <p:nvPr>
            <p:ph idx="1"/>
          </p:nvPr>
        </p:nvSpPr>
        <p:spPr>
          <a:xfrm>
            <a:off x="457200" y="274955"/>
            <a:ext cx="6019800" cy="585152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wDw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73D74266-289E-82B4-D06F-DEE10C21268B}" type="datetime1">
              <a:t>1/27/13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76A5F2A-64DA-3FA9-94D2-92FC119C62C7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Bcir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0AIAALEBAABwNQAAuQgAABAAAAAmAAAACAAAAL8vAAAAAAAA"/>
              </a:ext>
            </a:extLst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zAZR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0AIAANgJAABwNQAAsCUAABAAAAAmAAAACAAAAD8vAAAAAAAA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1CQk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0AIAABonAADwDwAAWSkAABAAAAAmAAAACAAAAL+PAAAAAAAA"/>
              </a:ext>
            </a:extLst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2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6CD53CD1-9F81-80CA-CF6D-699F7223393C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DgCh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BMAABonAAAIJQAAWSkAABAAAAAmAAAACAAAAL+PAAAAAAAA"/>
              </a:ext>
            </a:extLst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2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G5zf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CgAABonAABwNQAAWSkAABAAAAAmAAAACAAAAL+PAAAAAAAA"/>
              </a:ext>
            </a:extLst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2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71F64D96-D89C-A3BB-D24E-2EEE0300247B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•"/>
        <a:tabLst/>
        <a:defRPr lang="en-us"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–"/>
        <a:tabLst/>
        <a:defRPr lang="en-us"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•"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–"/>
        <a:tabLst/>
        <a:defRPr lang="en-us"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»"/>
        <a:tabLst/>
        <a:defRPr lang="en-us"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•"/>
        <a:tabLst/>
        <a:defRPr lang="en-us"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•"/>
        <a:tabLst/>
        <a:defRPr lang="en-us"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•"/>
        <a:tabLst/>
        <a:defRPr lang="en-us"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1" charset="0"/>
        <a:buChar char="•"/>
        <a:tabLst/>
        <a:defRPr lang="en-us"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Calibri" pitchFamily="1" charset="0"/>
          <a:cs typeface="Calibri" pitchFamily="1" charset="0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5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7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8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9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10.pn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11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12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13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eg"/><Relationship Id="rId4" Type="http://schemas.openxmlformats.org/officeDocument/2006/relationships/image" Target="../media/image3.png"/><Relationship Id="rId5" Type="http://schemas.openxmlformats.org/officeDocument/2006/relationships/image" Target="../media/image14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jpeg"/><Relationship Id="rId4" Type="http://schemas.openxmlformats.org/officeDocument/2006/relationships/image" Target="../media/image15.png"/><Relationship Id="rId5" Type="http://schemas.openxmlformats.org/officeDocument/2006/relationships/image" Target="../media/image3.pn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31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32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33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34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35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dJ6LO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yzio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GAMAADEIAACwJQAAGSAAABAAAAAmAAAACAAAAP//////////"/>
              </a:ext>
            </a:extLst>
          </p:cNvSpPr>
          <p:nvPr/>
        </p:nvSpPr>
        <p:spPr>
          <a:xfrm>
            <a:off x="502920" y="1331595"/>
            <a:ext cx="5623560" cy="388620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4" name="Picture 3" descr="title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wqPc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PADAACdCgAA2CQAAHcd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725295"/>
            <a:ext cx="5349240" cy="30645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ounded Rectangle 4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GCcAADEIAAAASAAABSAAABAAAAAmAAAACAAAAP//////////"/>
              </a:ext>
            </a:extLst>
          </p:cNvSpPr>
          <p:nvPr/>
        </p:nvSpPr>
        <p:spPr>
          <a:xfrm>
            <a:off x="6355080" y="1331595"/>
            <a:ext cx="5349240" cy="387350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6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wv5j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gCgAALAKAABQRgAAaBMAABAgAAAmAAAACAAAAP//////////"/>
              </a:ext>
            </a:extLst>
          </p:cNvSpPr>
          <p:nvPr/>
        </p:nvSpPr>
        <p:spPr>
          <a:xfrm>
            <a:off x="6583680" y="1737360"/>
            <a:ext cx="4846320" cy="1417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32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Можно ли различить голоса персонажей?</a:t>
            </a:r>
            <a:endParaRPr lang="en-us" sz="32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7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0Av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gCgAAGgTAAAIRgAAnBoAAAAgAAAmAAAACAAAAP//////////"/>
              </a:ext>
            </a:extLst>
          </p:cNvSpPr>
          <p:nvPr/>
        </p:nvSpPr>
        <p:spPr>
          <a:xfrm>
            <a:off x="6583680" y="3154680"/>
            <a:ext cx="4800600" cy="11709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defRPr>
            </a:pPr>
            <a:r>
              <a:t>Аладьина Анна Андреевна</a:t>
            </a:r>
          </a:p>
          <a:p>
            <a:pPr algn="l">
              <a:defRPr lang="en-us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defRPr>
            </a:pPr>
            <a:r>
              <a:t>Копнин Владислав Николаевич</a:t>
            </a:r>
          </a:p>
          <a:p>
            <a:pPr algn="l">
              <a:defRPr lang="en-us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defRPr>
            </a:pPr>
            <a:r>
              <a:t>Савостиков Михаил Викторович</a:t>
            </a:r>
          </a:p>
          <a:p>
            <a:pPr algn="l">
              <a:defRPr lang="en-us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defRPr>
            </a:pPr>
            <a:r>
              <a:t>ПИЭ-13МО</a:t>
            </a:r>
          </a:p>
        </p:txBody>
      </p:sp>
      <p:pic>
        <p:nvPicPr>
          <p:cNvPr id="8" name="Picture 12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NhIAAANKAAATkoAAIMp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11841480" y="6510655"/>
            <a:ext cx="237490" cy="23749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0B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c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qAMAABAFAAAoRwAAkCQAABAAAAAmAAAACAAAAP//////////"/>
              </a:ext>
            </a:extLst>
          </p:cNvSpPr>
          <p:nvPr/>
        </p:nvSpPr>
        <p:spPr>
          <a:xfrm>
            <a:off x="594360" y="822960"/>
            <a:ext cx="10972800" cy="51206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AUAAHgGAAD4EwAAGAwAABAgAAAmAAAACAAAAP//////////"/>
              </a:ext>
            </a:extLst>
          </p:cNvSpPr>
          <p:nvPr/>
        </p:nvSpPr>
        <p:spPr>
          <a:xfrm>
            <a:off x="868680" y="1051560"/>
            <a:ext cx="237744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200" b="1" cap="none">
                <a:solidFill>
                  <a:srgbClr val="CC9933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</a:t>
            </a:r>
            <a:endParaRPr lang="en-us" sz="2200" b="1" cap="none">
              <a:solidFill>
                <a:srgbClr val="CC9933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AUAAIgLAABYRAAAmBAAABAgAAAmAAAACAAAAP//////////"/>
              </a:ext>
            </a:extLst>
          </p:cNvSpPr>
          <p:nvPr/>
        </p:nvSpPr>
        <p:spPr>
          <a:xfrm>
            <a:off x="868680" y="1874520"/>
            <a:ext cx="10241280" cy="8229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38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Методология: как измеряем стиль</a:t>
            </a:r>
            <a:endParaRPr lang="en-us" sz="38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AUAACgRAAA4QwAAiBQAABAgAAAmAAAACAAAAP//////////"/>
              </a:ext>
            </a:extLst>
          </p:cNvSpPr>
          <p:nvPr/>
        </p:nvSpPr>
        <p:spPr>
          <a:xfrm>
            <a:off x="868680" y="2788920"/>
            <a:ext cx="10058400" cy="548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0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Признаки, модели и проверка — на понятном языке</a:t>
            </a:r>
            <a:endParaRPr lang="en-us" sz="20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AUAAPAVAAA4QwAAoCAAABAgAAAmAAAACAAAAP//////////"/>
              </a:ext>
            </a:extLst>
          </p:cNvSpPr>
          <p:nvPr/>
        </p:nvSpPr>
        <p:spPr>
          <a:xfrm>
            <a:off x="868680" y="3566160"/>
            <a:ext cx="1005840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Какие свойства текста считаем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Как работает LSA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Как устроены классификаторы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Как не обмануть себя при оценке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8" name="TextBox 7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AUAADAhAAC4LAAAKCMAABAgAAAmAAAACAAAAP//////////"/>
              </a:ext>
            </a:extLst>
          </p:cNvSpPr>
          <p:nvPr/>
        </p:nvSpPr>
        <p:spPr>
          <a:xfrm>
            <a:off x="868680" y="5394960"/>
            <a:ext cx="640080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В. Н. Копнин</a:t>
            </a:r>
          </a:p>
        </p:txBody>
      </p:sp>
      <p:sp>
        <p:nvSpPr>
          <p:cNvPr id="9" name="TextBox 8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c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0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8</a:t>
            </a:r>
          </a:p>
        </p:txBody>
      </p:sp>
      <p:pic>
        <p:nvPicPr>
          <p:cNvPr id="11" name="Picture 10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qE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I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Общая схема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Zf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sL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9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GAMAAEALAACADQAAeBgAABAAAAAmAAAACAAAAP//////////"/>
              </a:ext>
            </a:extLst>
          </p:cNvSpPr>
          <p:nvPr/>
        </p:nvSpPr>
        <p:spPr>
          <a:xfrm>
            <a:off x="502920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xQMAAEMMAADFDAAAyw4AABAgAAAmAAAACAAAAP//////////"/>
              </a:ext>
            </a:extLst>
          </p:cNvSpPr>
          <p:nvPr/>
        </p:nvSpPr>
        <p:spPr>
          <a:xfrm>
            <a:off x="612775" y="1993265"/>
            <a:ext cx="146304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Реплика</a:t>
            </a:r>
            <a:endParaRPr lang="en-us" sz="1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TextBox 10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qAMAADAPAADwDAAAYBUAABAgAAAmAAAACAAAAP//////////"/>
              </a:ext>
            </a:extLst>
          </p:cNvSpPr>
          <p:nvPr/>
        </p:nvSpPr>
        <p:spPr>
          <a:xfrm>
            <a:off x="594360" y="2468880"/>
            <a:ext cx="1508760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2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текст персонажа</a:t>
            </a:r>
            <a:endParaRPr lang="en-us" sz="12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VQ0AADAPAABNDwAAcBEAABAgAAAmAAAACAAAAP//////////"/>
              </a:ext>
            </a:extLst>
          </p:cNvSpPr>
          <p:nvPr/>
        </p:nvSpPr>
        <p:spPr>
          <a:xfrm>
            <a:off x="2167255" y="2468880"/>
            <a:ext cx="320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26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→</a:t>
            </a:r>
            <a:endParaRPr lang="en-us" sz="26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3" name="Rounded Rectangle 1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BQ8AAEALAABtGQAAeBgAABAAAAAmAAAACAAAAP//////////"/>
              </a:ext>
            </a:extLst>
          </p:cNvSpPr>
          <p:nvPr/>
        </p:nvSpPr>
        <p:spPr>
          <a:xfrm>
            <a:off x="2441575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4" name="TextBox 1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sg8AAEMMAACyGAAAyw4AABAgAAAmAAAACAAAAP//////////"/>
              </a:ext>
            </a:extLst>
          </p:cNvSpPr>
          <p:nvPr/>
        </p:nvSpPr>
        <p:spPr>
          <a:xfrm>
            <a:off x="2551430" y="1993265"/>
            <a:ext cx="146304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Очистка</a:t>
            </a:r>
            <a:endParaRPr lang="en-us" sz="1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5" name="TextBox 1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lQ8AADAPAADdGAAAYBUAABAgAAAmAAAACAAAAP//////////"/>
              </a:ext>
            </a:extLst>
          </p:cNvSpPr>
          <p:nvPr/>
        </p:nvSpPr>
        <p:spPr>
          <a:xfrm>
            <a:off x="2533015" y="2468880"/>
            <a:ext cx="1508760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2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Unicode, плейсхолдеры, пробелы</a:t>
            </a:r>
            <a:endParaRPr lang="en-us" sz="12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6" name="TextBox 1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QhkAADAPAAA6GwAAcBEAABAgAAAmAAAACAAAAP//////////"/>
              </a:ext>
            </a:extLst>
          </p:cNvSpPr>
          <p:nvPr/>
        </p:nvSpPr>
        <p:spPr>
          <a:xfrm>
            <a:off x="4105910" y="2468880"/>
            <a:ext cx="320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26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→</a:t>
            </a:r>
            <a:endParaRPr lang="en-us" sz="26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7" name="Rounded Rectangle 16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8hoAAEALAABaJQAAeBgAABAAAAAmAAAACAAAAP//////////"/>
              </a:ext>
            </a:extLst>
          </p:cNvSpPr>
          <p:nvPr/>
        </p:nvSpPr>
        <p:spPr>
          <a:xfrm>
            <a:off x="4380230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8" name="TextBox 17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nhsAAEMMAACeJAAAyw4AABAgAAAmAAAACAAAAP//////////"/>
              </a:ext>
            </a:extLst>
          </p:cNvSpPr>
          <p:nvPr/>
        </p:nvSpPr>
        <p:spPr>
          <a:xfrm>
            <a:off x="4489450" y="1993265"/>
            <a:ext cx="146304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Токены и POS</a:t>
            </a:r>
            <a:endParaRPr lang="en-us" sz="1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9" name="TextBox 18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ghsAADAPAADKJAAAYBUAABAgAAAmAAAACAAAAP//////////"/>
              </a:ext>
            </a:extLst>
          </p:cNvSpPr>
          <p:nvPr/>
        </p:nvSpPr>
        <p:spPr>
          <a:xfrm>
            <a:off x="4471670" y="2468880"/>
            <a:ext cx="1508760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2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NLTK, Universal POS</a:t>
            </a:r>
            <a:endParaRPr lang="en-us" sz="12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0" name="TextBox 1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LiUAADAPAAAmJwAAcBEAABAgAAAmAAAACAAAAP//////////"/>
              </a:ext>
            </a:extLst>
          </p:cNvSpPr>
          <p:nvPr/>
        </p:nvSpPr>
        <p:spPr>
          <a:xfrm>
            <a:off x="6043930" y="2468880"/>
            <a:ext cx="320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26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→</a:t>
            </a:r>
            <a:endParaRPr lang="en-us" sz="26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1" name="Rounded Rectangle 2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3iYAAEALAABGMQAAeBgAABAAAAAmAAAACAAAAP//////////"/>
              </a:ext>
            </a:extLst>
          </p:cNvSpPr>
          <p:nvPr/>
        </p:nvSpPr>
        <p:spPr>
          <a:xfrm>
            <a:off x="6318250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22" name="TextBox 21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iycAAEMMAACLMAAAyw4AABAgAAAmAAAACAAAAP//////////"/>
              </a:ext>
            </a:extLst>
          </p:cNvSpPr>
          <p:nvPr/>
        </p:nvSpPr>
        <p:spPr>
          <a:xfrm>
            <a:off x="6428105" y="1993265"/>
            <a:ext cx="146304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Признаки</a:t>
            </a:r>
            <a:endParaRPr lang="en-us" sz="1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3" name="TextBox 22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bicAADAPAAC2MAAAYBUAABAgAAAmAAAACAAAAP//////////"/>
              </a:ext>
            </a:extLst>
          </p:cNvSpPr>
          <p:nvPr/>
        </p:nvSpPr>
        <p:spPr>
          <a:xfrm>
            <a:off x="6409690" y="2468880"/>
            <a:ext cx="1508760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2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ручные, n-граммы, LSA</a:t>
            </a:r>
            <a:endParaRPr lang="en-us" sz="12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4" name="TextBox 2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GzEAADAPAAATMwAAcBEAABAgAAAmAAAACAAAAP//////////"/>
              </a:ext>
            </a:extLst>
          </p:cNvSpPr>
          <p:nvPr/>
        </p:nvSpPr>
        <p:spPr>
          <a:xfrm>
            <a:off x="7982585" y="2468880"/>
            <a:ext cx="320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26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→</a:t>
            </a:r>
            <a:endParaRPr lang="en-us" sz="26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5" name="Rounded Rectangle 24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yzIAAEALAAAzPQAAeBgAABAAAAAmAAAACAAAAP//////////"/>
              </a:ext>
            </a:extLst>
          </p:cNvSpPr>
          <p:nvPr/>
        </p:nvSpPr>
        <p:spPr>
          <a:xfrm>
            <a:off x="8256905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26" name="TextBox 2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IAt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eDMAAEMMAAB4PAAAyw4AABAgAAAmAAAACAAAAP//////////"/>
              </a:ext>
            </a:extLst>
          </p:cNvSpPr>
          <p:nvPr/>
        </p:nvSpPr>
        <p:spPr>
          <a:xfrm>
            <a:off x="8366760" y="1993265"/>
            <a:ext cx="146304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Модель</a:t>
            </a:r>
            <a:endParaRPr lang="en-us" sz="1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7" name="TextBox 2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AFB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zMAADAPAACjPAAAYBUAABAgAAAmAAAACAAAAP//////////"/>
              </a:ext>
            </a:extLst>
          </p:cNvSpPr>
          <p:nvPr/>
        </p:nvSpPr>
        <p:spPr>
          <a:xfrm>
            <a:off x="8348345" y="2468880"/>
            <a:ext cx="1508760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2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вероятности по 34 классам</a:t>
            </a:r>
            <a:endParaRPr lang="en-us" sz="12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8" name="TextBox 27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GY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CD0AADAPAAAAPwAAcBEAABAgAAAmAAAACAAAAP//////////"/>
              </a:ext>
            </a:extLst>
          </p:cNvSpPr>
          <p:nvPr/>
        </p:nvSpPr>
        <p:spPr>
          <a:xfrm>
            <a:off x="9921240" y="2468880"/>
            <a:ext cx="320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26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→</a:t>
            </a:r>
            <a:endParaRPr lang="en-us" sz="26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29" name="Rounded Rectangle 2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7uzhA8zMzADAwP8Af39/AAAAAAAAAAAAAAAAAAAAAAAAAAAAIQAAABgAAAAUAAAAuD4AAEALAAAgSQAAeBgAABAAAAAmAAAACAAAAP//////////"/>
              </a:ext>
            </a:extLst>
          </p:cNvSpPr>
          <p:nvPr/>
        </p:nvSpPr>
        <p:spPr>
          <a:xfrm>
            <a:off x="10195560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30" name="TextBox 2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ZT8AAEMMAABlSAAAyw4AABAgAAAmAAAACAAAAP//////////"/>
              </a:ext>
            </a:extLst>
          </p:cNvSpPr>
          <p:nvPr/>
        </p:nvSpPr>
        <p:spPr>
          <a:xfrm>
            <a:off x="10305415" y="1993265"/>
            <a:ext cx="146304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Проверка</a:t>
            </a:r>
            <a:endParaRPr lang="en-us" sz="1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31" name="TextBox 30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Jlb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SD8AADAPAACQSAAAYBUAABAgAAAmAAAACAAAAP//////////"/>
              </a:ext>
            </a:extLst>
          </p:cNvSpPr>
          <p:nvPr/>
        </p:nvSpPr>
        <p:spPr>
          <a:xfrm>
            <a:off x="10287000" y="2468880"/>
            <a:ext cx="1508760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2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5 блоков, повторы, метрики</a:t>
            </a:r>
            <a:endParaRPr lang="en-us" sz="12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32" name="Rounded Rectangle 31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ByPj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7uzhA8zMzADAwP8Af39/AAAAAAAAAAAAAAAAAAAAAAAAAAAAIQAAABgAAAAUAAAAGAMAALgaAABwRwAAcCMAABAAAAAmAAAACAAAAP//////////"/>
              </a:ext>
            </a:extLst>
          </p:cNvSpPr>
          <p:nvPr/>
        </p:nvSpPr>
        <p:spPr>
          <a:xfrm>
            <a:off x="502920" y="4343400"/>
            <a:ext cx="11109960" cy="14173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33" name="TextBox 32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0iNz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OAQAAJAbAABQRgAAUCIAABAgAAAmAAAACAAAAP//////////"/>
              </a:ext>
            </a:extLst>
          </p:cNvSpPr>
          <p:nvPr/>
        </p:nvSpPr>
        <p:spPr>
          <a:xfrm>
            <a:off x="685800" y="4480560"/>
            <a:ext cx="10744200" cy="1097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Обучение и преобразования выполняются только внутри обучающих блоков; тест не участвует в настройке.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Вектор признаков — это не «понимание» текста, а числовое описание его статистических свойств.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tB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c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Признаки: что именно считаем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IF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gs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38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10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2E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tS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DYJAAA0CYAABAAAAAmAAAACAAAAP//////////"/>
              </a:ext>
            </a:extLst>
          </p:cNvSpPr>
          <p:nvPr/>
        </p:nvSpPr>
        <p:spPr>
          <a:xfrm>
            <a:off x="411480" y="1234440"/>
            <a:ext cx="55778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AMAALgIAAC4IwAAaCUAABAgAAAmAAAACAAAAP//////////"/>
              </a:ext>
            </a:extLst>
          </p:cNvSpPr>
          <p:nvPr/>
        </p:nvSpPr>
        <p:spPr>
          <a:xfrm>
            <a:off x="594360" y="1417320"/>
            <a:ext cx="521208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7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Ручные признаки</a:t>
            </a:r>
            <a:endParaRPr lang="en-us" sz="17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454 ручных признака в 11 группах.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Длина: слова, символы, предложения, длина слова.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Лексика и орфография: распределение длин, апострофы, заглавные, цифры.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Словарное богатство: TTR, Guiraud, Yule's K, hapax; на коротких текстах нестабильно.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Пунктуация: запятые, многоточия, восклицания, вопросы, повторы.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Разговорные маркеры: междометия, смех, хеджи, вежливость, сокращения.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+CUAAJgHAABISAAA0CYAABAAAAAmAAAACAAAAP//////////"/>
              </a:ext>
            </a:extLst>
          </p:cNvSpPr>
          <p:nvPr/>
        </p:nvSpPr>
        <p:spPr>
          <a:xfrm>
            <a:off x="6172200" y="1234440"/>
            <a:ext cx="557784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CcAALgIAAAoRwAAaCUAABAgAAAmAAAACAAAAP//////////"/>
              </a:ext>
            </a:extLst>
          </p:cNvSpPr>
          <p:nvPr/>
        </p:nvSpPr>
        <p:spPr>
          <a:xfrm>
            <a:off x="6355080" y="1417320"/>
            <a:ext cx="521208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7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Синтаксис и векторные блоки</a:t>
            </a:r>
            <a:endParaRPr lang="en-us" sz="17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Функциональные слова: около 150 закрытых слов и 12 категорий.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Местоимения: 1-е, 2-е, 3-е лицо; отношение «я/ты».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Части речи: Universal POS и Penn Treebank, время, модальность, герундий.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Синтаксис-прокси: клаузы, подчинительные союзы, пассив, вопросы.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Символьные n-граммы 2–5 и POS n-граммы 1–3.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LSA: сжатые векторы по словам, содержанию, POS и символам.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P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Q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LSA простыми словами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co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w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11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SG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M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BIJAAA0CYAABAAAAAmAAAACAAAAP//////////"/>
              </a:ext>
            </a:extLst>
          </p:cNvSpPr>
          <p:nvPr/>
        </p:nvSpPr>
        <p:spPr>
          <a:xfrm>
            <a:off x="411480" y="1234440"/>
            <a:ext cx="54864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AMAALgIAAAoIwAAaCUAABAgAAAmAAAACAAAAP//////////"/>
              </a:ext>
            </a:extLst>
          </p:cNvSpPr>
          <p:nvPr/>
        </p:nvSpPr>
        <p:spPr>
          <a:xfrm>
            <a:off x="594360" y="1417320"/>
            <a:ext cx="512064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9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Идея</a:t>
            </a:r>
            <a:endParaRPr lang="en-us" sz="19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Строим таблицу «документ × термин» и взвешиваем частоты через TF-IDF.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Сжимаем таблицу сингулярным разложением до k скрытых осей.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Каждая реплика превращается в вектор из k чисел.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Оси не обязаны быть темами; их знак и порядок произвольны.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k выбирается по объяснённой дисперсии и внешней метрике.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aCUAAJgHAABISAAA0CYAABAAAAAmAAAACAAAAP//////////"/>
              </a:ext>
            </a:extLst>
          </p:cNvSpPr>
          <p:nvPr/>
        </p:nvSpPr>
        <p:spPr>
          <a:xfrm>
            <a:off x="608076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CYAALgIAAAoRwAAaCUAABAgAAAmAAAACAAAAP//////////"/>
              </a:ext>
            </a:extLst>
          </p:cNvSpPr>
          <p:nvPr/>
        </p:nvSpPr>
        <p:spPr>
          <a:xfrm>
            <a:off x="6263640" y="1417320"/>
            <a:ext cx="53035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Варианты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word — лексика и тема.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content — содержание после удаления стоп-слов.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fw — функциональные слова и синтаксис.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char — морфология и пунктуация.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pos — частеречные последовательности.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 работе k = 50–400; для content-LSA качество росло до 400.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3" name="Rounded Rectangle 1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c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AMAAMgfAACYRgAASCQAABAAAAAmAAAACAAAAP//////////"/>
              </a:ext>
            </a:extLst>
          </p:cNvSpPr>
          <p:nvPr/>
        </p:nvSpPr>
        <p:spPr>
          <a:xfrm>
            <a:off x="594360" y="5166360"/>
            <a:ext cx="10881360" cy="7315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4" name="TextBox 1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AQAAIMgAADARQAAUyMAABAgAAAmAAAACAAAAP//////////"/>
              </a:ext>
            </a:extLst>
          </p:cNvSpPr>
          <p:nvPr/>
        </p:nvSpPr>
        <p:spPr>
          <a:xfrm>
            <a:off x="731520" y="5285105"/>
            <a:ext cx="1060704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ctr">
              <a:defRPr lang="en-us"/>
            </a:pPr>
            <a:r>
              <a:rPr lang="en-us" sz="15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Ключевой вопрос: LSA по содержательным словам ловит тему, а не только стиль.</a:t>
            </a:r>
            <a:endParaRPr lang="en-us" sz="15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fB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8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Логистическая регрессия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o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w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dmt3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12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8FtX5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BIJAAA0CYAABAAAAAmAAAACAAAAP//////////"/>
              </a:ext>
            </a:extLst>
          </p:cNvSpPr>
          <p:nvPr/>
        </p:nvSpPr>
        <p:spPr>
          <a:xfrm>
            <a:off x="411480" y="1234440"/>
            <a:ext cx="54864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Q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8AMAALgIAADgIgAAsAoAABAgAAAmAAAACAAAAP//////////"/>
              </a:ext>
            </a:extLst>
          </p:cNvSpPr>
          <p:nvPr/>
        </p:nvSpPr>
        <p:spPr>
          <a:xfrm>
            <a:off x="640080" y="1417320"/>
            <a:ext cx="502920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Как работает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TextBox 10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Q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8AMAAPgKAADgIgAAaCUAABAgAAAmAAAACAAAAP//////////"/>
              </a:ext>
            </a:extLst>
          </p:cNvSpPr>
          <p:nvPr/>
        </p:nvSpPr>
        <p:spPr>
          <a:xfrm>
            <a:off x="640080" y="1783080"/>
            <a:ext cx="5029200" cy="42976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Для каждого класса считает линейную оценку: сумма «признак × вес» плюс сдвиг.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Преобразует оценки в вероятности через softmax: они неотрицательны и суммируются в 1.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Обучение минимизирует перекрёстную энтропию — штраф за низкую вероятность истинного класса.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L2-регуляризация удерживает веса малыми; параметр C задаёт силу регуляризации.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class_weight='balanced' повышает вес редких классов.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2" name="Rounded Rectangle 11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4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aCUAAJgHAABISAAA0CYAABAAAAAmAAAACAAAAP//////////"/>
              </a:ext>
            </a:extLst>
          </p:cNvSpPr>
          <p:nvPr/>
        </p:nvSpPr>
        <p:spPr>
          <a:xfrm>
            <a:off x="608076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3" name="TextBox 12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CYAALgIAAAoRwAAaCUAABAgAAAmAAAACAAAAP//////////"/>
              </a:ext>
            </a:extLst>
          </p:cNvSpPr>
          <p:nvPr/>
        </p:nvSpPr>
        <p:spPr>
          <a:xfrm>
            <a:off x="6263640" y="1417320"/>
            <a:ext cx="53035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Что важно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Плюсы: устойчива при большом числе признаков, даёт вероятности, коэффициенты интерпретируемы.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Минусы: только линейные границы; при сильной корреляции признаков веса нестабильны.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 работе — основная линейная базовая модель.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Сравнение C: 0,03–10; балансировка классов критична.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iA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c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SVM, деревья и ансамбли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13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E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CQJAAA0CYAABAAAAAmAAAACAAAAP//////////"/>
              </a:ext>
            </a:extLst>
          </p:cNvSpPr>
          <p:nvPr/>
        </p:nvSpPr>
        <p:spPr>
          <a:xfrm>
            <a:off x="41148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iRqx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AMAALgIAABwIwAAaCUAABAgAAAmAAAACAAAAP//////////"/>
              </a:ext>
            </a:extLst>
          </p:cNvSpPr>
          <p:nvPr/>
        </p:nvSpPr>
        <p:spPr>
          <a:xfrm>
            <a:off x="594360" y="1417320"/>
            <a:ext cx="516636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7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Идеи моделей</a:t>
            </a:r>
            <a:endParaRPr lang="en-us" sz="17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Линейный SVM ищет границу с максимальным зазором; C штрафует ошибки.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SVM не даёт вероятностей: только решающую функцию; тройка лучших считается по её значениям.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Случайный лес: много деревьев, каждое на своей подвыборке; голосование.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Сверхслучайные деревья (ExtraTrees): пороги в узлах выбираются случайно; меньше дисперсии, быстрее.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Мягкое голосование усредняет вероятности нескольких моделей.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Стековое объединение обучает мета-классификатор на предсказаниях базовых моделей.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sCUAAJgHAABISAAA0CYAABAAAAAmAAAACAAAAP//////////"/>
              </a:ext>
            </a:extLst>
          </p:cNvSpPr>
          <p:nvPr/>
        </p:nvSpPr>
        <p:spPr>
          <a:xfrm>
            <a:off x="6126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iSqx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0CYAALgIAAAoRwAAaCUAABAgAAAmAAAACAAAAP//////////"/>
              </a:ext>
            </a:extLst>
          </p:cNvSpPr>
          <p:nvPr/>
        </p:nvSpPr>
        <p:spPr>
          <a:xfrm>
            <a:off x="6309360" y="1417320"/>
            <a:ext cx="525780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7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Сильные и слабые стороны</a:t>
            </a:r>
            <a:endParaRPr lang="en-us" sz="17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Деревья ловят нелинейные взаимодействия: «если многоточий и короткая реплика — это Jas».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Легко переобучаются на 2005 объектах; нужны ограничения глубины и листьев.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Дельта Барроуза: расстояние до центроида по частотным словам — классическая проверка.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Ансамбль полезен, если ошибки моделей не полностью совпадают.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Стековое объединение в наших данных переобучилось и оказалось хуже голосования.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Как проверяем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sYZ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SkQ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14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/9Nn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rtx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CwJQAA0CYAABAAAAAmAAAACAAAAP//////////"/>
              </a:ext>
            </a:extLst>
          </p:cNvSpPr>
          <p:nvPr/>
        </p:nvSpPr>
        <p:spPr>
          <a:xfrm>
            <a:off x="411480" y="1234440"/>
            <a:ext cx="57150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/02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AMAALgIAACQJAAAaCUAABAgAAAmAAAACAAAAP//////////"/>
              </a:ext>
            </a:extLst>
          </p:cNvSpPr>
          <p:nvPr/>
        </p:nvSpPr>
        <p:spPr>
          <a:xfrm>
            <a:off x="594360" y="1417320"/>
            <a:ext cx="534924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9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Схема</a:t>
            </a:r>
            <a:endParaRPr lang="en-us" sz="19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Стратифицированная перекрёстная проверка: 5 блоков, доли классов сохраняются.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Повторяем 3–5 раз с разными разбиениями — оцениваем разброс.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Вложенная проверка: внешние блоки — оценка, внутренние — настройка.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Отложенная выборка 80/20 — независимая проверка финальных кандидатов.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i7N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0CYAAJgHAABISAAA0CYAABAAAAAmAAAACAAAAP//////////"/>
              </a:ext>
            </a:extLst>
          </p:cNvSpPr>
          <p:nvPr/>
        </p:nvSpPr>
        <p:spPr>
          <a:xfrm>
            <a:off x="6309360" y="1234440"/>
            <a:ext cx="54406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D1c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8CcAALgIAAAoRwAAaCUAABAgAAAmAAAACAAAAP//////////"/>
              </a:ext>
            </a:extLst>
          </p:cNvSpPr>
          <p:nvPr/>
        </p:nvSpPr>
        <p:spPr>
          <a:xfrm>
            <a:off x="6492240" y="1417320"/>
            <a:ext cx="50749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Контроль утечек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TF-IDF, SVD, масштабирование и отбор признаков обучаются только на обучающей выборке.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Тестовая выборка не участвует в выборе гиперпараметров или признаков.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Проверка перестановкой меток дала 0,027–0,028 — случайный уровень.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Почти-дубликаты внутри одного класса не пересекают обучение и тест.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Метрики: макро-F1, сбалансированная доля, тройка лучших, MCC, каппа, матрица ошибок.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I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Метрики: что и зачем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Abxx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2 · Методология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k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15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1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M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iAIAAJgHAAAgJQAA0CYAABAAAAAmAAAACAAAAP//////////"/>
              </a:ext>
            </a:extLst>
          </p:cNvSpPr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graphicFrame>
        <p:nvGraphicFramePr>
          <p:cNvPr id="10" name=""/>
          <p:cNvGraphicFramePr>
            <a:graphicFrameLocks noGrp="1"/>
          </p:cNvGraphicFramePr>
          <p:nvPr/>
        </p:nvGraphicFramePr>
        <p:xfrm>
          <a:off x="594360" y="1417320"/>
          <a:ext cx="5257800" cy="448056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994535"/>
                <a:gridCol w="3263265"/>
              </a:tblGrid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b="1" cap="none">
                          <a:solidFill>
                            <a:srgbClr val="FFFFFF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Метрика</a:t>
                      </a:r>
                      <a:endParaRPr lang="en-us" sz="1200" b="1" cap="none">
                        <a:solidFill>
                          <a:srgbClr val="FFFFFF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5D3A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b="1" cap="none">
                          <a:solidFill>
                            <a:srgbClr val="FFFFFF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Что показывает</a:t>
                      </a:r>
                      <a:endParaRPr lang="en-us" sz="1200" b="1" cap="none">
                        <a:solidFill>
                          <a:srgbClr val="FFFFFF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5D3A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Макро-F1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Средняя F-мера по 34 классам; все персонажи равны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Доля правильных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Доля совпавших ответов; обманчива при дисбалансе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Сбалансированная доля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Средняя полнота по классам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Тройка лучших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Истинный класс в тройке лучших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MCC / каппа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Согласие с поправкой на случай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  <a:tr h="64008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Матрица ошибок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2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Кто с кем путается</a:t>
                      </a:r>
                      <a:endParaRPr lang="en-us" sz="12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extLst>
                  <a:ext uri="smNativeData">
                    <pr:rowheight xmlns="" xmlns:pr="smNativeData" dt="1793039387" type="min" val="640080"/>
                  </a:ext>
                </a:extLst>
              </a:tr>
            </a:tbl>
          </a:graphicData>
        </a:graphic>
      </p:graphicFrame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QCYAAJgHAABISAAA0CYAABAAAAAmAAAACAAAAP//////////"/>
              </a:ext>
            </a:extLst>
          </p:cNvSpPr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YCcAALgIAAAoRwAAaCUAABAgAAAmAAAACAAAAP//////////"/>
              </a:ext>
            </a:extLst>
          </p:cNvSpPr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9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Почему не доля правильных ответов</a:t>
            </a:r>
            <a:endParaRPr lang="en-us" sz="19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Случайный уровень при 34 классах: macro-F1 ≈ 0,029, top-3 ≈ 0,088.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Модель, всегда выбирающая Abigail: доля правильных ответов ≈ 6,9%, macro-F1 ≈ 0,004.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Поэтому основной вывод делаем по macro-F1 и доверительным интервалам.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Дополнительно смотрим F-меру по каждому персонажу и матрицу ошибок.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BAAA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qAMAABAFAAAoRwAAkCQAABAAAAAmAAAACAAAAP//////////"/>
              </a:ext>
            </a:extLst>
          </p:cNvSpPr>
          <p:nvPr/>
        </p:nvSpPr>
        <p:spPr>
          <a:xfrm>
            <a:off x="594360" y="822960"/>
            <a:ext cx="10972800" cy="51206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AUAAHgGAAD4EwAAGAwAABAgAAAmAAAACAAAAP//////////"/>
              </a:ext>
            </a:extLst>
          </p:cNvSpPr>
          <p:nvPr/>
        </p:nvSpPr>
        <p:spPr>
          <a:xfrm>
            <a:off x="868680" y="1051560"/>
            <a:ext cx="237744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200" b="1" cap="none">
                <a:solidFill>
                  <a:srgbClr val="CC9933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</a:t>
            </a:r>
            <a:endParaRPr lang="en-us" sz="2200" b="1" cap="none">
              <a:solidFill>
                <a:srgbClr val="CC9933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AUAAIgLAABYRAAAmBAAABAgAAAmAAAACAAAAP//////////"/>
              </a:ext>
            </a:extLst>
          </p:cNvSpPr>
          <p:nvPr/>
        </p:nvSpPr>
        <p:spPr>
          <a:xfrm>
            <a:off x="868680" y="1874520"/>
            <a:ext cx="10241280" cy="8229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38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Результаты и интерпретация</a:t>
            </a:r>
            <a:endParaRPr lang="en-us" sz="38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AUAACgRAAA4QwAAiBQAABAgAAAmAAAACAAAAP//////////"/>
              </a:ext>
            </a:extLst>
          </p:cNvSpPr>
          <p:nvPr/>
        </p:nvSpPr>
        <p:spPr>
          <a:xfrm>
            <a:off x="868680" y="2788920"/>
            <a:ext cx="10058400" cy="548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0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Что получилось, кого модель путает и что это значит</a:t>
            </a:r>
            <a:endParaRPr lang="en-us" sz="20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AUAAPAVAAA4QwAAoCAAABAgAAAmAAAACAAAAP//////////"/>
              </a:ext>
            </a:extLst>
          </p:cNvSpPr>
          <p:nvPr/>
        </p:nvSpPr>
        <p:spPr>
          <a:xfrm>
            <a:off x="868680" y="3566160"/>
            <a:ext cx="1005840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Лучшие модели и масштаб качества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Стиль или содержание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Матрицы ошибок и пары персонажей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Ограничения и выводы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8" name="TextBox 7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AUAADAhAAC4LAAAKCMAABAgAAAmAAAACAAAAP//////////"/>
              </a:ext>
            </a:extLst>
          </p:cNvSpPr>
          <p:nvPr/>
        </p:nvSpPr>
        <p:spPr>
          <a:xfrm>
            <a:off x="868680" y="5394960"/>
            <a:ext cx="640080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М. В. Савостиков</a:t>
            </a:r>
          </a:p>
        </p:txBody>
      </p:sp>
      <p:sp>
        <p:nvSpPr>
          <p:cNvPr id="9" name="TextBox 8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oF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o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16</a:t>
            </a:r>
          </a:p>
        </p:txBody>
      </p:sp>
      <p:pic>
        <p:nvPicPr>
          <p:cNvPr id="11" name="Picture 10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tC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BAAA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7PV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7PV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Главный результат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7PV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7PV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7PV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17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95Lz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fQX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AIAAJgHAADgNAAA0CYAABAAAAAmAAAACAAAAP//////////"/>
              </a:ext>
            </a:extLst>
          </p:cNvSpPr>
          <p:nvPr/>
        </p:nvSpPr>
        <p:spPr>
          <a:xfrm>
            <a:off x="365760" y="1234440"/>
            <a:ext cx="82296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model_compariso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XYE4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NACAADSCQAAUDQAAJYk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596390"/>
            <a:ext cx="8046720" cy="435102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9TL8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uDUAAJgHAACQSAAA0CYAABAAAAAmAAAACAAAAP//////////"/>
              </a:ext>
            </a:extLst>
          </p:cNvSpPr>
          <p:nvPr/>
        </p:nvSpPr>
        <p:spPr>
          <a:xfrm>
            <a:off x="8732520" y="1234440"/>
            <a:ext cx="30632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j42F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rTYAALgIAADVRwAAaCUAABAgAAAmAAAACAAAAP//////////"/>
              </a:ext>
            </a:extLst>
          </p:cNvSpPr>
          <p:nvPr/>
        </p:nvSpPr>
        <p:spPr>
          <a:xfrm>
            <a:off x="8888095" y="1417320"/>
            <a:ext cx="27889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Макро-F1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Мягкое голосование: 0,304.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ExtraTrees, char=10000: 0,276.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Вложенный выбор: 0,275.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Случайный уровень: 0,029.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На отложенной выборке: 0,333.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8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Что добавляет качество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Q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18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lRtN2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Aags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AIAAJgHAACYNAAA0CYAABAAAAAmAAAACAAAAP//////////"/>
              </a:ext>
            </a:extLst>
          </p:cNvSpPr>
          <p:nvPr/>
        </p:nvSpPr>
        <p:spPr>
          <a:xfrm>
            <a:off x="365760" y="1234440"/>
            <a:ext cx="81838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feature_progressio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kxHtd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NACAABBCgAACDQAACck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666875"/>
            <a:ext cx="8001000" cy="42100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MaHB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cDUAAJgHAACQSAAA0CYAABAAAAAmAAAACAAAAP//////////"/>
              </a:ext>
            </a:extLst>
          </p:cNvSpPr>
          <p:nvPr/>
        </p:nvSpPr>
        <p:spPr>
          <a:xfrm>
            <a:off x="8686800" y="1234440"/>
            <a:ext cx="31089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Lw/E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ZTYAALgIAADVRwAAaCUAABAgAAAmAAAACAAAAP//////////"/>
              </a:ext>
            </a:extLst>
          </p:cNvSpPr>
          <p:nvPr/>
        </p:nvSpPr>
        <p:spPr>
          <a:xfrm>
            <a:off x="8842375" y="1417320"/>
            <a:ext cx="283464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7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По шагам</a:t>
            </a:r>
            <a:endParaRPr lang="en-us" sz="17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Ручные признаки: 0,105.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+ char/POS n-граммы: 0,182.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+ content-LSA: 0,249.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ExtraTrees + char=10000: 0,276.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Мягкое голосование: 0,304.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Основной прирост — лексика и n-граммы, не «чистый синтаксис».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Стиль или содержание?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U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19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FD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AIAAJgHAACAMQAA0CYAABAAAAAmAAAACAAAAP//////////"/>
              </a:ext>
            </a:extLst>
          </p:cNvSpPr>
          <p:nvPr/>
        </p:nvSpPr>
        <p:spPr>
          <a:xfrm>
            <a:off x="365760" y="1234440"/>
            <a:ext cx="76809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topic_control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NACAAAoCgAA8DAAAEAk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651000"/>
            <a:ext cx="7498080" cy="42418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gAC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WDIAAJgHAACQSAAA0CYAABAAAAAmAAAACAAAAP//////////"/>
              </a:ext>
            </a:extLst>
          </p:cNvSpPr>
          <p:nvPr/>
        </p:nvSpPr>
        <p:spPr>
          <a:xfrm>
            <a:off x="8183880" y="1234440"/>
            <a:ext cx="36118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0BD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TTMAALgIAADVRwAAaCUAABAgAAAmAAAACAAAAP//////////"/>
              </a:ext>
            </a:extLst>
          </p:cNvSpPr>
          <p:nvPr/>
        </p:nvSpPr>
        <p:spPr>
          <a:xfrm>
            <a:off x="8339455" y="1417320"/>
            <a:ext cx="333756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Контроль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Исходный текст: 0,248.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После замены содержательных слов: 0,113.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Падение более чем вдвое.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Остаток 0,113 всё ещё в 3,9 раза выше случайного.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Значит, стиль есть, но содержание доминирует.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c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o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Как читать матрицу ошибок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20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iAIAAJgHAABoJQAA0CYAABAAAAAmAAAACAAAAP//////////"/>
              </a:ext>
            </a:extLst>
          </p:cNvSpPr>
          <p:nvPr/>
        </p:nvSpPr>
        <p:spPr>
          <a:xfrm>
            <a:off x="41148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8AMAALgIAAAAJAAA+AoAABAgAAAmAAAACAAAAP//////////"/>
              </a:ext>
            </a:extLst>
          </p:cNvSpPr>
          <p:nvPr/>
        </p:nvSpPr>
        <p:spPr>
          <a:xfrm>
            <a:off x="640080" y="1417320"/>
            <a:ext cx="521208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7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Маленький пример</a:t>
            </a:r>
            <a:endParaRPr lang="en-us" sz="17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graphicFrame>
        <p:nvGraphicFramePr>
          <p:cNvPr id="11" name=""/>
          <p:cNvGraphicFramePr>
            <a:graphicFrameLocks noGrp="1"/>
          </p:cNvGraphicFramePr>
          <p:nvPr/>
        </p:nvGraphicFramePr>
        <p:xfrm>
          <a:off x="640080" y="1874520"/>
          <a:ext cx="5120640" cy="22860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048510"/>
                <a:gridCol w="1024255"/>
                <a:gridCol w="1024255"/>
                <a:gridCol w="1024255"/>
              </a:tblGrid>
              <a:tr h="57150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400" b="1" cap="none">
                          <a:solidFill>
                            <a:srgbClr val="FFFFFF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истина \ прогноз</a:t>
                      </a:r>
                      <a:endParaRPr lang="en-us" sz="1400" b="1" cap="none">
                        <a:solidFill>
                          <a:srgbClr val="FFFFFF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5D3A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b="1" cap="none">
                          <a:solidFill>
                            <a:srgbClr val="FFFFFF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A</a:t>
                      </a:r>
                      <a:endParaRPr lang="en-us" sz="1400" b="1" cap="none">
                        <a:solidFill>
                          <a:srgbClr val="FFFFFF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5D3A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b="1" cap="none">
                          <a:solidFill>
                            <a:srgbClr val="FFFFFF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B</a:t>
                      </a:r>
                      <a:endParaRPr lang="en-us" sz="1400" b="1" cap="none">
                        <a:solidFill>
                          <a:srgbClr val="FFFFFF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5D3A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b="1" cap="none">
                          <a:solidFill>
                            <a:srgbClr val="FFFFFF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C</a:t>
                      </a:r>
                      <a:endParaRPr lang="en-us" sz="1400" b="1" cap="none">
                        <a:solidFill>
                          <a:srgbClr val="FFFFFF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5D3A"/>
                    </a:solidFill>
                  </a:tcPr>
                </a:tc>
                <a:extLst>
                  <a:ext uri="smNativeData">
                    <pr:rowheight xmlns="" xmlns:pr="smNativeData" dt="1793039387" type="min" val="571500"/>
                  </a:ext>
                </a:extLst>
              </a:tr>
              <a:tr h="57150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A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70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20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10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extLst>
                  <a:ext uri="smNativeData">
                    <pr:rowheight xmlns="" xmlns:pr="smNativeData" dt="1793039387" type="min" val="571500"/>
                  </a:ext>
                </a:extLst>
              </a:tr>
              <a:tr h="57150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B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15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75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10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1DC"/>
                    </a:solidFill>
                  </a:tcPr>
                </a:tc>
                <a:extLst>
                  <a:ext uri="smNativeData">
                    <pr:rowheight xmlns="" xmlns:pr="smNativeData" dt="1793039387" type="min" val="571500"/>
                  </a:ext>
                </a:extLst>
              </a:tr>
              <a:tr h="571500">
                <a:tc>
                  <a:txBody>
                    <a:bodyPr wrap="square" numCol="1"/>
                    <a:lstStyle/>
                    <a:p>
                      <a:pPr marL="0" marR="0" indent="0" algn="l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C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5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25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tc>
                  <a:txBody>
                    <a:bodyPr wrap="square" numCol="1"/>
                    <a:lstStyle/>
                    <a:p>
                      <a:pPr marL="0" marR="0" indent="0" algn="ctr">
                        <a:buNone/>
                        <a:defRPr lang="en-us"/>
                      </a:pPr>
                      <a:r>
                        <a:rPr lang="en-us" sz="1400" cap="none">
                          <a:solidFill>
                            <a:srgbClr val="1E2D21"/>
                          </a:solidFill>
                          <a:latin typeface="Arial" pitchFamily="1" charset="0"/>
                          <a:ea typeface="Calibri" pitchFamily="1" charset="0"/>
                          <a:cs typeface="Calibri" pitchFamily="1" charset="0"/>
                        </a:rPr>
                        <a:t>70</a:t>
                      </a:r>
                      <a:endParaRPr lang="en-us" sz="1400" cap="none">
                        <a:solidFill>
                          <a:srgbClr val="1E2D21"/>
                        </a:solidFill>
                        <a:latin typeface="Arial" pitchFamily="1" charset="0"/>
                        <a:ea typeface="Calibri" pitchFamily="1" charset="0"/>
                        <a:cs typeface="Calibri" pitchFamily="1" charset="0"/>
                      </a:endParaRPr>
                    </a:p>
                  </a:txBody>
                  <a:tcPr marL="45720" marR="45720" marT="18415" marB="18415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CF0"/>
                    </a:solidFill>
                  </a:tcPr>
                </a:tc>
                <a:extLst>
                  <a:ext uri="smNativeData">
                    <pr:rowheight xmlns="" xmlns:pr="smNativeData" dt="1793039387" type="min" val="571500"/>
                  </a:ext>
                </a:extLst>
              </a:tr>
            </a:tbl>
          </a:graphicData>
        </a:graphic>
      </p:graphicFrame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tRac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8AMAAHAaAAAAJAAAkCQAABAgAAAmAAAACAAAAP//////////"/>
              </a:ext>
            </a:extLst>
          </p:cNvSpPr>
          <p:nvPr/>
        </p:nvSpPr>
        <p:spPr>
          <a:xfrm>
            <a:off x="640080" y="4297680"/>
            <a:ext cx="5212080" cy="16459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4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Строка — истинный персонаж. Столбец — предсказание модели. Диагональ — правильные ответы. Вне диагонали — ошибки. Числа — проценты от строки.</a:t>
            </a:r>
            <a:endParaRPr lang="en-us" sz="14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3" name="Rounded Rectangle 1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CYAAJgHAABISAAA0CYAABAAAAAmAAAACAAAAP//////////"/>
              </a:ext>
            </a:extLst>
          </p:cNvSpPr>
          <p:nvPr/>
        </p:nvSpPr>
        <p:spPr>
          <a:xfrm>
            <a:off x="6263640" y="1234440"/>
            <a:ext cx="54864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4" name="TextBox 13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CcAALgIAAAoRwAAaCUAABAgAAAmAAAACAAAAP//////////"/>
              </a:ext>
            </a:extLst>
          </p:cNvSpPr>
          <p:nvPr/>
        </p:nvSpPr>
        <p:spPr>
          <a:xfrm>
            <a:off x="6446520" y="1417320"/>
            <a:ext cx="512064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Как показываем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Полная матрица 34×34 на доске нечитаема.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Поэтому на слайде — 12 самых частых персонажей и столбец «прочие».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Отдельно показываем 18 самых частых пар ошибок.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Полная матрица 34×34 — в раздатке/приложении.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На доске смотрим диагональ, крупные внедиагональные клетки и «прочие».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Ik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Q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Матрица ошибок: 12 персонажей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21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Y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+AEAAJgHAADgNAAA0CYAABAAAAAmAAAACAAAAP//////////"/>
              </a:ext>
            </a:extLst>
          </p:cNvSpPr>
          <p:nvPr/>
        </p:nvSpPr>
        <p:spPr>
          <a:xfrm>
            <a:off x="320040" y="1234440"/>
            <a:ext cx="82753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confusion_top12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IAAg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IgCAACfCAAAUDQAAMkl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" y="1401445"/>
            <a:ext cx="8092440" cy="47409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H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ADYAAJgHAACQSAAA0CYAABAAAAAmAAAACAAAAP//////////"/>
              </a:ext>
            </a:extLst>
          </p:cNvSpPr>
          <p:nvPr/>
        </p:nvSpPr>
        <p:spPr>
          <a:xfrm>
            <a:off x="8778240" y="1234440"/>
            <a:ext cx="30175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W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9TYAALgIAADVRwAAaCUAABAgAAAmAAAACAAAAP//////////"/>
              </a:ext>
            </a:extLst>
          </p:cNvSpPr>
          <p:nvPr/>
        </p:nvSpPr>
        <p:spPr>
          <a:xfrm>
            <a:off x="8933815" y="1417320"/>
            <a:ext cx="274320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6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Что видно</a:t>
            </a:r>
            <a:endParaRPr lang="en-us" sz="16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Диагональ: доля правильных ответов внутри класса.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Abigail: 21% верно, 18% уходит в «прочие».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Alex: 37% верно, 11% → Abigail.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Sebastian: 19% верно, 20% → Abigail.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У многих строк крупная доля «прочих»: модель не находит редкие классы.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XH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1T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Кого модель путает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UK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CGx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SQgY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22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yCm3O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EAc1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+AEAAJgHAACYNAAA0CYAABAAAAAmAAAACAAAAP//////////"/>
              </a:ext>
            </a:extLst>
          </p:cNvSpPr>
          <p:nvPr/>
        </p:nvSpPr>
        <p:spPr>
          <a:xfrm>
            <a:off x="320040" y="1234440"/>
            <a:ext cx="82296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confusion_pairs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wtrb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IgCAAA7CQAACDQAAC0l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" y="1500505"/>
            <a:ext cx="8046720" cy="454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DHdF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uDUAAJgHAACQSAAA0CYAABAAAAAmAAAACAAAAP//////////"/>
              </a:ext>
            </a:extLst>
          </p:cNvSpPr>
          <p:nvPr/>
        </p:nvSpPr>
        <p:spPr>
          <a:xfrm>
            <a:off x="8732520" y="1234440"/>
            <a:ext cx="30632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oWPj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rTYAALgIAADVRwAAaCUAABAgAAAmAAAACAAAAP//////////"/>
              </a:ext>
            </a:extLst>
          </p:cNvSpPr>
          <p:nvPr/>
        </p:nvSpPr>
        <p:spPr>
          <a:xfrm>
            <a:off x="8888095" y="1417320"/>
            <a:ext cx="27889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6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Частые пары</a:t>
            </a:r>
            <a:endParaRPr lang="en-us" sz="16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Sebastian → Abigail: 65.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Sebastian → Alex: 61.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Abigail → Sebastian: 59.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Abigail → Alex: 56.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Основной клубок — подростки/молодые взрослые: Abigail, Alex, Sebastian, Haley, Sam.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wrMU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s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Классы-аттракторы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FY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23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GAAY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GN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AIAAJgHAADgNAAA0CYAABAAAAAmAAAACAAAAP//////////"/>
              </a:ext>
            </a:extLst>
          </p:cNvSpPr>
          <p:nvPr/>
        </p:nvSpPr>
        <p:spPr>
          <a:xfrm>
            <a:off x="365760" y="1234440"/>
            <a:ext cx="82296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hub_shares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IAAg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NACAAACCwAAUDQAAGYj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789430"/>
            <a:ext cx="8046720" cy="39649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R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uDUAAJgHAACQSAAA0CYAABAAAAAmAAAACAAAAP//////////"/>
              </a:ext>
            </a:extLst>
          </p:cNvSpPr>
          <p:nvPr/>
        </p:nvSpPr>
        <p:spPr>
          <a:xfrm>
            <a:off x="8732520" y="1234440"/>
            <a:ext cx="30632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d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rTYAALgIAADVRwAAaCUAABAgAAAmAAAACAAAAP//////////"/>
              </a:ext>
            </a:extLst>
          </p:cNvSpPr>
          <p:nvPr/>
        </p:nvSpPr>
        <p:spPr>
          <a:xfrm>
            <a:off x="8888095" y="1417320"/>
            <a:ext cx="27889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6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Кто перетягивает</a:t>
            </a:r>
            <a:endParaRPr lang="en-us" sz="16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Alex: 11,4% предсказаний при истинной доле 6,0%.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Abigail: 10,9% при 6,9%.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Редкие классы недопредставлены.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Это не «демографическая» путаница, а стягивание к популярным голосам.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Коррекция приоров не улучшила macro-F1.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0bu4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OtMq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/zqz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Персонажи: кто различается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NjY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M+kS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d9z6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24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U5fZ1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wSid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sAEAAJgHAAC4NQAA0CYAABAAAAAmAAAACAAAAP//////////"/>
              </a:ext>
            </a:extLst>
          </p:cNvSpPr>
          <p:nvPr/>
        </p:nvSpPr>
        <p:spPr>
          <a:xfrm>
            <a:off x="274320" y="1234440"/>
            <a:ext cx="84582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per_class_f1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OVr2u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EACAACUCQAAKDUAANQk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365760" y="1557020"/>
            <a:ext cx="8275320" cy="44297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7ONS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2DYAAJgHAACQSAAA0CYAABAAAAAmAAAACAAAAP//////////"/>
              </a:ext>
            </a:extLst>
          </p:cNvSpPr>
          <p:nvPr/>
        </p:nvSpPr>
        <p:spPr>
          <a:xfrm>
            <a:off x="8915400" y="1234440"/>
            <a:ext cx="28803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AoO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sDcAALgIAAC4RwAAaCUAABAgAAAmAAAACAAAAP//////////"/>
              </a:ext>
            </a:extLst>
          </p:cNvSpPr>
          <p:nvPr/>
        </p:nvSpPr>
        <p:spPr>
          <a:xfrm>
            <a:off x="9052560" y="1417320"/>
            <a:ext cx="260604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6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Факты</a:t>
            </a:r>
            <a:endParaRPr lang="en-us" sz="16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Лучшие: Willy, Evelyn, Pierre, Leo, Pam.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Худшие: Kent, Mister Qi, Penny, Abigail, Leah.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Редкие классы — широкие интервалы.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3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Мягкое голосование улучшает Wizard, Dwarf, Vincent.</a:t>
            </a:r>
            <a:endParaRPr lang="en-us" sz="13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48dz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U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Почему персонажи путаются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C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FL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F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25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YCw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AgJQAA0CYAABAAAAAmAAAACAAAAP//////////"/>
              </a:ext>
            </a:extLst>
          </p:cNvSpPr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IiIi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AMAALgIAAAAJAAAaCUAABAgAAAmAAAACAAAAP//////////"/>
              </a:ext>
            </a:extLst>
          </p:cNvSpPr>
          <p:nvPr/>
        </p:nvSpPr>
        <p:spPr>
          <a:xfrm>
            <a:off x="594360" y="1417320"/>
            <a:ext cx="525780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Причины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Один автор и общие сюжетные контексты: персонажи говорят об одних и тех же событиях.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Сходные возраст и роль: подростки/молодые взрослые используют похожие темы и интонации.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Короткие реплики: мало слов, чтобы проявить индивидуальный синтаксис.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Дисбаланс: редкие классы реже выбираются моделью.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Общие формулы вежливости, шутки, междометия.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CYAAJgHAABISAAA0CYAABAAAAAmAAAACAAAAP//////////"/>
              </a:ext>
            </a:extLst>
          </p:cNvSpPr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YCcAALgIAAAoRwAAaCUAABAgAAAmAAAACAAAAP//////////"/>
              </a:ext>
            </a:extLst>
          </p:cNvSpPr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Что это значит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Клубок: Abigail, Alex, Sebastian, Haley, Sam.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Нелюди (Krobus, Dwarf, Wizard) различаются лучше, но Wizard и Dwarf редки.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Дети (Jas, Vincent) имеют короткие реплики; их легче узнать по длине.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Это не доказательство сходства «характеров», а свойство текстовых признаков.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Нужны сцены и больше данных, чтобы отделить стиль от контекста.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P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Q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Что означают оценки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wycb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CEss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t2yN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26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3bmn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BISAAA0CYAABAAAAAmAAAACAAAAP//////////"/>
              </a:ext>
            </a:extLst>
          </p:cNvSpPr>
          <p:nvPr/>
        </p:nvSpPr>
        <p:spPr>
          <a:xfrm>
            <a:off x="411480" y="1234440"/>
            <a:ext cx="11338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Ah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8AMAALgIAADgRgAAaCUAABAgAAAmAAAACAAAAP//////////"/>
              </a:ext>
            </a:extLst>
          </p:cNvSpPr>
          <p:nvPr/>
        </p:nvSpPr>
        <p:spPr>
          <a:xfrm>
            <a:off x="640080" y="1417320"/>
            <a:ext cx="1088136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20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Уточнение интерпретации</a:t>
            </a:r>
            <a:endParaRPr lang="en-us" sz="20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0,30 макро-F1 при 34 классах — это примерно в 10 раз выше случайного уровня 0,029.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Абсолютное значение умеренное: по одной короткой реплике персонажа действительно трудно определить.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Это не означает, что автор «не старался» или что стиль неразличим. Наоборот, устойчивое превышение случайного уровня говорит о намеренно различных голосах.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Умеренность объясняется короткими текстами, дисбалансом классов, общими темами и формулами, а не отсутствием стиля.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Мы не решаем задачу «он или не он писал»: все реплики одного автора. Мы решаем, какой персонаж говорит.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Ограничения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27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U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AgJQAA0CYAABAAAAAmAAAACAAAAP//////////"/>
              </a:ext>
            </a:extLst>
          </p:cNvSpPr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GM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AMAALgIAAAAJAAAaCUAABAgAAAmAAAACAAAAP//////////"/>
              </a:ext>
            </a:extLst>
          </p:cNvSpPr>
          <p:nvPr/>
        </p:nvSpPr>
        <p:spPr>
          <a:xfrm>
            <a:off x="594360" y="1417320"/>
            <a:ext cx="525780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9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Данные</a:t>
            </a:r>
            <a:endParaRPr lang="en-us" sz="19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Один корпус, одна игра, один автор.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Нет внешней валидации на другом корпусе.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Короткие реплики и дисбаланс классов.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Ручная фильтрация корпуса не воспроизводится.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Нет идентификаторов сцен и диалогов.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GO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QCYAAJgHAABISAAA0CYAABAAAAAmAAAACAAAAP//////////"/>
              </a:ext>
            </a:extLst>
          </p:cNvSpPr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YCcAALgIAAAoRwAAaCUAABAgAAAmAAAACAAAAP//////////"/>
              </a:ext>
            </a:extLst>
          </p:cNvSpPr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19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Методология</a:t>
            </a:r>
            <a:endParaRPr lang="en-us" sz="19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Выбор признаков и ансамбля опирался на предыдущие результаты.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Вложенная проверка снижает, но не устраняет оптимизм.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Содержательные слова и тема вносят большой вклад.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Простая калибровка приоров не помогла.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6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Стековое объединение переобучается на малом числе объектов.</a:t>
            </a:r>
            <a:endParaRPr lang="en-us" sz="16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Y79bt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0xr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d091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Выводы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UiI6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8vD5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Блок 3 · Результаты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28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tXP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XKKj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iAIAAJgHAABISAAA0CYAABAAAAAmAAAACAAAAP//////////"/>
              </a:ext>
            </a:extLst>
          </p:cNvSpPr>
          <p:nvPr/>
        </p:nvSpPr>
        <p:spPr>
          <a:xfrm>
            <a:off x="411480" y="1234440"/>
            <a:ext cx="11338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0" name="TextBox 9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2iz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LgIAACYRgAAaCUAABAgAAAmAAAACAAAAP//////////"/>
              </a:ext>
            </a:extLst>
          </p:cNvSpPr>
          <p:nvPr/>
        </p:nvSpPr>
        <p:spPr>
          <a:xfrm>
            <a:off x="685800" y="1417320"/>
            <a:ext cx="1078992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sz="20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Пять тезисов</a:t>
            </a:r>
            <a:endParaRPr lang="en-us" sz="20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Персонажи статистически различимы: лучшая модель — 0,304 макро-F1, консервативная оценка — 0,275 при случайном уровне 0,029.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Основной вклад дают лексика, символьные n-граммы и LSA по содержательным словам; функциональные слова и синтаксис сами по себе слабы.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После замены содержательных слов качество падает с 0,248 до 0,113: содержание доминирует, но стилевой сигнал сохраняется.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Главная проблема — редкие классы и классы-аттракторы; мягкое голосование помогает, но не решает её полностью.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7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Корректный вывод: различимы речевые маски по лексико-тематическому профилю; для утверждения о «чистом стиле» нужны внешняя валидация и тематический контроль.</a:t>
            </a:r>
            <a:endParaRPr lang="en-us" sz="17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Q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XQIAAJMBAACeSAAAagYAABAAAAAmAAAACAAAAP//////////"/>
              </a:ext>
            </a:extLst>
          </p:cNvSpPr>
          <p:nvPr/>
        </p:nvSpPr>
        <p:spPr>
          <a:xfrm>
            <a:off x="384175" y="255905"/>
            <a:ext cx="11420475" cy="786765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wMAAOoBAACjPAAAcgQAABAgAAAmAAAACAAAAP//////////"/>
              </a:ext>
            </a:extLst>
          </p:cNvSpPr>
          <p:nvPr/>
        </p:nvSpPr>
        <p:spPr>
          <a:xfrm>
            <a:off x="530225" y="311150"/>
            <a:ext cx="9326880" cy="411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5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Приложение: полная матрица 34×34</a:t>
            </a:r>
            <a:endParaRPr lang="en-us" sz="25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k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QDgAAF0CAAAoRwAAVQQAABAgAAAmAAAACAAAAP//////////"/>
              </a:ext>
            </a:extLst>
          </p:cNvSpPr>
          <p:nvPr/>
        </p:nvSpPr>
        <p:spPr>
          <a:xfrm>
            <a:off x="9144000" y="384175"/>
            <a:ext cx="2423160" cy="320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r">
              <a:defRPr lang="en-us"/>
            </a:pPr>
            <a:r>
              <a:rPr lang="en-us" sz="1300" cap="none">
                <a:solidFill>
                  <a:srgbClr val="7E502A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Приложение</a:t>
            </a:r>
            <a:endParaRPr lang="en-us" sz="1300" cap="none">
              <a:solidFill>
                <a:srgbClr val="7E502A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IAAA0oAABoLgAAZikAABAgAAAmAAAACAAAAP//////////"/>
              </a:ext>
            </a:extLst>
          </p:cNvSpPr>
          <p:nvPr/>
        </p:nvSpPr>
        <p:spPr>
          <a:xfrm>
            <a:off x="411480" y="6510655"/>
            <a:ext cx="71323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10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Приложение</a:t>
            </a:r>
            <a:endParaRPr lang="en-us" sz="10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TextBox 6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WEQAAA0oAABwRwAAZikAABAgAAAmAAAACAAAAP//////////"/>
              </a:ext>
            </a:extLst>
          </p:cNvSpPr>
          <p:nvPr/>
        </p:nvSpPr>
        <p:spPr>
          <a:xfrm>
            <a:off x="11109960" y="6510655"/>
            <a:ext cx="502920" cy="219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r>
              <a:t>29</a:t>
            </a:r>
          </a:p>
        </p:txBody>
      </p:sp>
      <p:pic>
        <p:nvPicPr>
          <p:cNvPr id="8" name="Picture 7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GAAY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ZIAAANKAAAQEoAAGYp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1850370" y="6510655"/>
            <a:ext cx="219710" cy="219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ounded Rectangle 8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GM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+AEAAJgHAACYKwAA0CYAABAAAAAmAAAACAAAAP//////////"/>
              </a:ext>
            </a:extLst>
          </p:cNvSpPr>
          <p:nvPr/>
        </p:nvSpPr>
        <p:spPr>
          <a:xfrm>
            <a:off x="320040" y="1234440"/>
            <a:ext cx="67665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10" name="Picture 9" descr="confusion_full34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IAAc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BAFAAAoCAAAgCgAAEAm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1325880"/>
            <a:ext cx="5760720" cy="48920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Rounded Rectangle 10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S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uCwAAJgHAACQSAAA0CYAABAAAAAmAAAACAAAAP//////////"/>
              </a:ext>
            </a:extLst>
          </p:cNvSpPr>
          <p:nvPr/>
        </p:nvSpPr>
        <p:spPr>
          <a:xfrm>
            <a:off x="7269480" y="1234440"/>
            <a:ext cx="45262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12" name="TextBox 11"/>
          <p:cNvSpPr>
            <a:extLst>
              <a:ext uri="smNativeData">
                <pr:smNativeData xmlns:pr="smNativeData" xmlns="smNativeData" val="SMDATA_15_G5zfahMAAAAlAAAAZAAAAE0AAAAAcwAAADoAAABz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Ie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rS0AALgIAACNRwAAaCUAABAgAAAmAAAACAAAAP//////////"/>
              </a:ext>
            </a:extLst>
          </p:cNvSpPr>
          <p:nvPr/>
        </p:nvSpPr>
        <p:spPr>
          <a:xfrm>
            <a:off x="7425055" y="1417320"/>
            <a:ext cx="4206240" cy="466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45720" numCol="1" spcCol="215900" anchor="t"/>
          <a:lstStyle/>
          <a:p>
            <a:pPr>
              <a:spcAft>
                <a:spcPts val="700"/>
              </a:spcAft>
              <a:defRPr lang="en-us"/>
            </a:pPr>
            <a:r>
              <a:rPr lang="en-us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Как использовать</a:t>
            </a:r>
            <a:endParaRPr lang="en-us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Полная матрица 34×34 — для раздаточного материала.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На проекторе она слишком плотная; в докладе используем top-12 и top-18 пар.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Строки — истинные персонажи; столбцы — предсказания; цвет — доля строки.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  <a:p>
            <a:pPr>
              <a:lnSpc>
                <a:spcPct val="100000"/>
              </a:lnSpc>
              <a:spcAft>
                <a:spcPts val="500"/>
              </a:spcAft>
              <a:defRPr lang="en-us"/>
            </a:pPr>
            <a:r>
              <a:rPr lang="en-us" sz="1500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• Диагональ — правильные ответы; тёмные внедиагональные клетки — систематические ошибки.</a:t>
            </a:r>
            <a:endParaRPr lang="en-us" sz="1500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.jp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AJ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AEsAADA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ounded Rectangle 2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+PHc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EA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PHcAKbC/wAAAAAAAAAAAAAAAAAAAAAAAAAAAAAAAAAAAAAAAAAAALWebwB/f38AAAAAA8zMzADAwP8Af39/AAAAAAAAAAAAAAAAAAAAAAAAAAAAIQAAABgAAAAUAAAAGAMAAMAGAAD4JQAAaCUAABAAAAAmAAAACAAAAP//////////"/>
              </a:ext>
            </a:extLst>
          </p:cNvSpPr>
          <p:nvPr/>
        </p:nvSpPr>
        <p:spPr>
          <a:xfrm>
            <a:off x="502920" y="1097280"/>
            <a:ext cx="5669280" cy="498348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sp>
        <p:nvSpPr>
          <p:cNvPr id="4" name="TextBox 3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f+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yAQAAHAIAABIJAAAEA4AABAgAAAmAAAACAAAAP//////////"/>
              </a:ext>
            </a:extLst>
          </p:cNvSpPr>
          <p:nvPr/>
        </p:nvSpPr>
        <p:spPr>
          <a:xfrm>
            <a:off x="777240" y="1371600"/>
            <a:ext cx="512064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3400" b="1" cap="none">
                <a:solidFill>
                  <a:srgbClr val="1C3F2F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Спасибо за внимание!</a:t>
            </a:r>
            <a:endParaRPr lang="en-us" sz="3400" b="1" cap="none">
              <a:solidFill>
                <a:srgbClr val="1C3F2F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5" name="TextBox 4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gO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yAQAAFgOAAC4IwAAyBYAABAgAAAmAAAACAAAAP//////////"/>
              </a:ext>
            </a:extLst>
          </p:cNvSpPr>
          <p:nvPr/>
        </p:nvSpPr>
        <p:spPr>
          <a:xfrm>
            <a:off x="777240" y="2331720"/>
            <a:ext cx="5029200" cy="1371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cap="none">
                <a:solidFill>
                  <a:srgbClr val="1E2D21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Вопросы, обсуждение и предложения по экспериментам</a:t>
            </a:r>
            <a:endParaRPr lang="en-us" cap="none">
              <a:solidFill>
                <a:srgbClr val="1E2D21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6" name="TextBox 5"/>
          <p:cNvSpPr>
            <a:extLst>
              <a:ext uri="smNativeData">
                <pr:smNativeData xmlns:pr="smNativeData" xmlns="smNativeData" val="SMDATA_15_G5zfahMAAAAlAAAAZAAAAE0AAAAAcwAAADoAAABzAAAAOg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0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yAQAAKAXAAC4IwAAYB4AABAgAAAmAAAACAAAAP//////////"/>
              </a:ext>
            </a:extLst>
          </p:cNvSpPr>
          <p:nvPr/>
        </p:nvSpPr>
        <p:spPr>
          <a:xfrm>
            <a:off x="777240" y="3840480"/>
            <a:ext cx="5029200" cy="1097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73025" tIns="36830" rIns="73025" bIns="36830" numCol="1" spcCol="215900" anchor="t"/>
          <a:lstStyle/>
          <a:p>
            <a:pPr algn="l">
              <a:defRPr lang="en-us"/>
            </a:pPr>
            <a:r>
              <a:rPr lang="en-us" sz="2000" b="1" cap="none">
                <a:solidFill>
                  <a:srgbClr val="A6372B"/>
                </a:solidFill>
                <a:latin typeface="Arial" pitchFamily="1" charset="0"/>
                <a:ea typeface="Calibri" pitchFamily="1" charset="0"/>
                <a:cs typeface="Calibri" pitchFamily="1" charset="0"/>
              </a:rPr>
              <a:t>«Один автор — разные голоса»</a:t>
            </a:r>
            <a:endParaRPr lang="en-us" sz="2000" b="1" cap="none">
              <a:solidFill>
                <a:srgbClr val="A6372B"/>
              </a:solidFill>
              <a:latin typeface="Arial" pitchFamily="1" charset="0"/>
              <a:ea typeface="Calibri" pitchFamily="1" charset="0"/>
              <a:cs typeface="Calibri" pitchFamily="1" charset="0"/>
            </a:endParaRPr>
          </a:p>
        </p:txBody>
      </p:sp>
      <p:sp>
        <p:nvSpPr>
          <p:cNvPr id="7" name="Rounded Rectangle 6"/>
          <p:cNvSpPr>
            <a:extLst>
              <a:ext uri="smNativeData">
                <pr:smNativeData xmlns:pr="smNativeData" xmlns="smNativeData" val="SMDATA_15_G5zfahMAAAAlAAAAZQAAAA0AAAAAkAAAAEgAAACQAAAASAAAAAAAAAABAAAAAAAAAAEAAABQAAAAuB6F61G4vj8AAAAAAADwvwAAAAAAAOA/AAAAAAAA4D8AAAAAAADgPwAAAAAAAOA/AAAAAAAA4D8AAAAAAADgPwAAAAAAAOA/AAAAAAAA4D8CAAAAjAAAAAEAAAAAAAAA//zwAKbC/wAAAAAAAAAAAAAAAAAAAAAAAAAAAAAAAAAAAAAAZAAAAAEAAABAAAAAAAAAAJz///9aAAAAAAAAAAAAAAAAAAAAAAAAAAAAAAAAAAAAAAAAAAAAAAAAAAAAAAAAAAAAAAAAAAAAAAAAAAAAAAAAAAAAAAAAAAAAAAAAAAAAFAAAADwAAAABAAAAAAAAALWebwAW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k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zwAKbC/wAAAAAAAAAAAAAAAAAAAAAAAAAAAAAAAAAAAAAAAAAAALWebwB/f38AAAAAA8zMzADAwP8Af39/AAAAAAAAAAAAAAAAAAAAAAAAAAAAIQAAABgAAAAUAAAAYCcAABAFAAAASAAA0CYAABAAAAAmAAAACAAAAP//////////"/>
              </a:ext>
            </a:extLst>
          </p:cNvSpPr>
          <p:nvPr/>
        </p:nvSpPr>
        <p:spPr>
          <a:xfrm>
            <a:off x="6400800" y="822960"/>
            <a:ext cx="5303520" cy="548640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 cap="flat" cmpd="sng" algn="ctr">
            <a:solidFill>
              <a:srgbClr val="B59E6F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1" charset="0"/>
                <a:ea typeface="Calibri" pitchFamily="1" charset="0"/>
                <a:cs typeface="Calibri" pitchFamily="1" charset="0"/>
              </a:defRPr>
            </a:pPr>
          </a:p>
        </p:txBody>
      </p:sp>
      <p:pic>
        <p:nvPicPr>
          <p:cNvPr id="8" name="Picture 7" descr="meme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DgoAACzBgAAKEcAAC0l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1089025"/>
            <a:ext cx="5029200" cy="495427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Picture 8" descr="chicken.png"/>
          <p:cNvPicPr>
            <a:picLocks noChangeAspect="1"/>
            <a:extLst>
              <a:ext uri="smNativeData">
                <pr:smNativeData xmlns:pr="smNativeData" xmlns="smNativeData" val="SMDATA_17_G5zfa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IAAg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GgBAACoJwAA+wIAADsp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6446520"/>
            <a:ext cx="255905" cy="25590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Решаемая задача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А. А. Аладьина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r>
              <a:t>2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25780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Постановка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Дано: 2005 коротких реплик, 34 персонажа, один автор.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Требуется: по одной реплике определить персонажа.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Класс — имя персонажа; один объект относится ровно к одному классу.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Реплики короткие: в среднем 19 слов, медиана 17.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Классы неравномерны: от 15 до 139 реплик.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Что именно проверяется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Проверяется, различимы ли речевые маски персонажей статистически.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Это не авторская атрибуция: все реплики написаны одним автором.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Ошибки между персонажами ожидаемы: общий автор, общие темы и контексты.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Практическая ценность — методика стилометрии для коротких текстов.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Ограничение: один корпус, одна игра, один автор.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Строгая постановка задачи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А. А. Аладьина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52" y="694944"/>
            <a:ext cx="107899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200" b="0">
                <a:solidFill>
                  <a:srgbClr val="7E502A"/>
                </a:solidFill>
                <a:latin typeface="Arial"/>
              </a:rPr>
              <a:t>Формальная запись и протокол оценки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r>
              <a:t>3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11480" y="1234440"/>
            <a:ext cx="69037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94360" y="1417320"/>
            <a:ext cx="65379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Дано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D = {(x_i, y_i)}, i = 1..n;  n = 2005.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x_i — одна реплика (короткий текст).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y_i ∈ Y, |Y| = 34 — имя персонажа.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φ(x_i) ∈ R^d — вектор признаков реплики.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f_θ: R^d → R^34 — классификатор с параметрами 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ŷ_i = argmax_{c ∈ Y} f_θ(φ(x_i))_c — предсказание.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498079" y="1234440"/>
            <a:ext cx="42519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662672" y="1417320"/>
            <a:ext cx="3931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Критерий и проверка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Обучение: минимизация перекрёстной энтропии + L2-регуляризация.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Веса классов: balanced, чтобы редкие персонажи не игнорировались.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Оценка: macro-F1 = (1/|Y|) Σ_c 2P_cR_c / (P_c + R_c).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Схема: стратифицированная 5-блочная CV, повторы, вложенная настройка.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Случайный уровень: 0,029; top-3: 0,088.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Один объект — одна реплика; обучение и оценка разделены.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Корпус: сбор и разметка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А. А. Аладьина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r>
              <a:t>4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64465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21792" y="1417320"/>
            <a:ext cx="60350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700" b="1">
                <a:solidFill>
                  <a:srgbClr val="1C3F2F"/>
                </a:solidFill>
                <a:latin typeface="Arial"/>
              </a:rPr>
              <a:t>1. Сбор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1792" y="1737360"/>
            <a:ext cx="5989320" cy="1234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Реплики извлечены из игровых диалогов Stardew Valley.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Единица анализа — одна реплика; всего 2005 объектов.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Корпус охватывает 34 персонажа; все тексты на английском языке.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1792" y="2926080"/>
            <a:ext cx="60350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700" b="1">
                <a:solidFill>
                  <a:srgbClr val="1C3F2F"/>
                </a:solidFill>
                <a:latin typeface="Arial"/>
              </a:rPr>
              <a:t>2. Разметка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3246120"/>
            <a:ext cx="5989320" cy="1234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Метка — имя говорящего персонажа; один объект — один класс.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Ручная проверка соответствия реплики и персонажа.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Метаданные (пол, возраст, вид) хранятся отдельно и не подаются модели.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792" y="4434840"/>
            <a:ext cx="60350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700" b="1">
                <a:solidFill>
                  <a:srgbClr val="1C3F2F"/>
                </a:solidFill>
                <a:latin typeface="Arial"/>
              </a:rPr>
              <a:t>3. Ограничения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4736592"/>
            <a:ext cx="5989320" cy="128016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Нет идентификаторов сцен и диалогов.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Классы неравномерны: 15–139 реплик.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Часть коротких и общих фраз удалена вручную; правила не сохранились.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040880" y="1234440"/>
            <a:ext cx="47091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8040" y="1788378"/>
            <a:ext cx="4434840" cy="273260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223760" y="5074920"/>
            <a:ext cx="434340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300" b="0">
                <a:solidFill>
                  <a:srgbClr val="1E2D21"/>
                </a:solidFill>
                <a:latin typeface="Arial"/>
              </a:rPr>
              <a:t>34 персонажа: подростки, взрослые, пожилые, дети и нелюди. Все реплики написаны одним разработчиком.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Очистка и шум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А. А. Аладьина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r>
              <a:t>5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5778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21208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Что сделали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Нормализация Unicode: многоточия, кавычки, тире, неразрывные пробелы.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Плейсхолдеры &lt;PLAYER&gt;, &lt;FARM&gt; и другие заменены нейтральными словами.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Количество плейсхолдеров сохранено отдельным признаком.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Токенизация, предложения и POS-разметка — NLTK; Universal POS.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Пунктуация, регистр и стоп-слова сохранены: это стилометрический сигнал.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234440"/>
            <a:ext cx="55778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55080" y="1417320"/>
            <a:ext cx="521208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Что считаем шумом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Шум: дубликаты, технические артефакты, общие короткие формулы.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Ручная фильтрация удалила короткие и общие фразы; правила не сохранены.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В текущем CSV 0 точных дублей; 13 пар с косинусной близостью ≥ 0,8 — внутри класса.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Нет сцен и диалогов: нельзя учесть корреляцию реплик внутри сцены.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Разметка только по имени; ручной стилистической разметки нет.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Характеристики корпуса: классы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А. А. Аладьина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52" y="694944"/>
            <a:ext cx="107899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200" b="0">
                <a:solidFill>
                  <a:srgbClr val="7E502A"/>
                </a:solidFill>
                <a:latin typeface="Arial"/>
              </a:rPr>
              <a:t>Распределение реплик по персонажам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r>
              <a:t>6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365760" y="1234440"/>
            <a:ext cx="65836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383" y="1325880"/>
            <a:ext cx="5196433" cy="489204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132320" y="1234440"/>
            <a:ext cx="46634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7315200" y="1417320"/>
          <a:ext cx="429768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4560"/>
                <a:gridCol w="2103120"/>
              </a:tblGrid>
              <a:tr h="418011">
                <a:tc>
                  <a:txBody>
                    <a:bodyPr/>
                    <a:lstStyle/>
                    <a:p>
                      <a:pPr algn="l"/>
                      <a:r>
                        <a:rPr sz="1200" b="1">
                          <a:solidFill>
                            <a:srgbClr val="FFFFFF"/>
                          </a:solidFill>
                          <a:latin typeface="Arial"/>
                        </a:rPr>
                        <a:t>Показатель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1">
                          <a:solidFill>
                            <a:srgbClr val="FFFFFF"/>
                          </a:solidFill>
                          <a:latin typeface="Arial"/>
                        </a:rPr>
                        <a:t>Значение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</a:tr>
              <a:tr h="418011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Реплик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2005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18011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Персонажей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18011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Максимум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Abigail, 139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18011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Минимум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Mister Qi, 15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18011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Разброс классов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15–139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18014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Случайный уровень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2,9%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315200" y="4480560"/>
            <a:ext cx="4297680" cy="164592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Дисбаланс почти десятикратный.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Поэтому основная метрика — macro-F1, а не доля правильных ответов.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Характеристики корпуса: длина реплик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А. А. Аладьина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52" y="694944"/>
            <a:ext cx="107899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200" b="0">
                <a:solidFill>
                  <a:srgbClr val="7E502A"/>
                </a:solidFill>
                <a:latin typeface="Arial"/>
              </a:rPr>
              <a:t>Медианная длина предложения в символах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r>
              <a:t>7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365760" y="1234440"/>
            <a:ext cx="65836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965" y="1325880"/>
            <a:ext cx="5199269" cy="489204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132320" y="1234440"/>
            <a:ext cx="46634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7315200" y="1417320"/>
          <a:ext cx="429768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4560"/>
                <a:gridCol w="2103120"/>
              </a:tblGrid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200" b="1">
                          <a:solidFill>
                            <a:srgbClr val="FFFFFF"/>
                          </a:solidFill>
                          <a:latin typeface="Arial"/>
                        </a:rPr>
                        <a:t>Показатель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1">
                          <a:solidFill>
                            <a:srgbClr val="FFFFFF"/>
                          </a:solidFill>
                          <a:latin typeface="Arial"/>
                        </a:rPr>
                        <a:t>Значение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Средняя длина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19,1 слова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Медиана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17 слов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Диапазон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3–78 слов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Медиана в символах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52–114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315200" y="3886200"/>
            <a:ext cx="4297680" cy="21488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Короткие реплики дают мало стилометрических свидетельств.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Длина — сильный признак, но может стать прокси персонажа.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Её вклад проверяется отдельно и по группам длины.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mermutef</cp:lastModifiedBy>
  <cp:revision>0</cp:revision>
  <dcterms:created xsi:type="dcterms:W3CDTF">2013-01-27T08:14:16Z</dcterms:created>
  <dcterms:modified xsi:type="dcterms:W3CDTF">2026-10-26T18:29:47Z</dcterms:modified>
</cp:coreProperties>
</file>